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 id="2147483758" r:id="rId2"/>
  </p:sldMasterIdLst>
  <p:notesMasterIdLst>
    <p:notesMasterId r:id="rId65"/>
  </p:notesMasterIdLst>
  <p:handoutMasterIdLst>
    <p:handoutMasterId r:id="rId66"/>
  </p:handoutMasterIdLst>
  <p:sldIdLst>
    <p:sldId id="256" r:id="rId3"/>
    <p:sldId id="2142533315" r:id="rId4"/>
    <p:sldId id="257" r:id="rId5"/>
    <p:sldId id="2142533298" r:id="rId6"/>
    <p:sldId id="2142533314" r:id="rId7"/>
    <p:sldId id="2142533316" r:id="rId8"/>
    <p:sldId id="2142533366" r:id="rId9"/>
    <p:sldId id="2142533311" r:id="rId10"/>
    <p:sldId id="2142533305" r:id="rId11"/>
    <p:sldId id="2142533319" r:id="rId12"/>
    <p:sldId id="2142533320" r:id="rId13"/>
    <p:sldId id="2142533321" r:id="rId14"/>
    <p:sldId id="2142533322" r:id="rId15"/>
    <p:sldId id="2142533323" r:id="rId16"/>
    <p:sldId id="2142533324" r:id="rId17"/>
    <p:sldId id="2142533325" r:id="rId18"/>
    <p:sldId id="2142533326" r:id="rId19"/>
    <p:sldId id="2142533327" r:id="rId20"/>
    <p:sldId id="2142533328" r:id="rId21"/>
    <p:sldId id="2142533329" r:id="rId22"/>
    <p:sldId id="2142533330" r:id="rId23"/>
    <p:sldId id="2142533331" r:id="rId24"/>
    <p:sldId id="2142533332" r:id="rId25"/>
    <p:sldId id="2142533333" r:id="rId26"/>
    <p:sldId id="2142533334" r:id="rId27"/>
    <p:sldId id="2142533335" r:id="rId28"/>
    <p:sldId id="2142533346" r:id="rId29"/>
    <p:sldId id="2142533347" r:id="rId30"/>
    <p:sldId id="2142533348" r:id="rId31"/>
    <p:sldId id="2142533349" r:id="rId32"/>
    <p:sldId id="2142533350" r:id="rId33"/>
    <p:sldId id="2142533351" r:id="rId34"/>
    <p:sldId id="2142533352" r:id="rId35"/>
    <p:sldId id="2142533353" r:id="rId36"/>
    <p:sldId id="2142533354" r:id="rId37"/>
    <p:sldId id="2142533355" r:id="rId38"/>
    <p:sldId id="2142533356" r:id="rId39"/>
    <p:sldId id="2142533357" r:id="rId40"/>
    <p:sldId id="2142533358" r:id="rId41"/>
    <p:sldId id="2142533359" r:id="rId42"/>
    <p:sldId id="2142533360" r:id="rId43"/>
    <p:sldId id="2142533361" r:id="rId44"/>
    <p:sldId id="2142533336" r:id="rId45"/>
    <p:sldId id="2142533337" r:id="rId46"/>
    <p:sldId id="2142533338" r:id="rId47"/>
    <p:sldId id="2142533339" r:id="rId48"/>
    <p:sldId id="2142533340" r:id="rId49"/>
    <p:sldId id="2142533342" r:id="rId50"/>
    <p:sldId id="2142533343" r:id="rId51"/>
    <p:sldId id="2142533344" r:id="rId52"/>
    <p:sldId id="2142533345" r:id="rId53"/>
    <p:sldId id="2142533341" r:id="rId54"/>
    <p:sldId id="2142533309" r:id="rId55"/>
    <p:sldId id="2142533307" r:id="rId56"/>
    <p:sldId id="2142533317" r:id="rId57"/>
    <p:sldId id="2142533362" r:id="rId58"/>
    <p:sldId id="2142533363" r:id="rId59"/>
    <p:sldId id="2142533313" r:id="rId60"/>
    <p:sldId id="2142533318" r:id="rId61"/>
    <p:sldId id="2142533364" r:id="rId62"/>
    <p:sldId id="2142533365" r:id="rId63"/>
    <p:sldId id="290" r:id="rId6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D494"/>
    <a:srgbClr val="FF7F00"/>
    <a:srgbClr val="007FFF"/>
    <a:srgbClr val="FFE000"/>
    <a:srgbClr val="E62A45"/>
    <a:srgbClr val="006626"/>
    <a:srgbClr val="FFD900"/>
    <a:srgbClr val="7FFF00"/>
    <a:srgbClr val="2BF00D"/>
    <a:srgbClr val="0069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80" d="100"/>
          <a:sy n="80" d="100"/>
        </p:scale>
        <p:origin x="11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00E2026-3E6F-F1BF-5D76-4E33DD2315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1197B3A-1C69-DB44-B286-DA143A45FC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EF2692-13A9-473E-A9C6-3B8455658FA2}" type="datetimeFigureOut">
              <a:rPr lang="fr-FR" smtClean="0"/>
              <a:t>28/11/2023</a:t>
            </a:fld>
            <a:endParaRPr lang="fr-FR"/>
          </a:p>
        </p:txBody>
      </p:sp>
      <p:sp>
        <p:nvSpPr>
          <p:cNvPr id="4" name="Espace réservé du pied de page 3">
            <a:extLst>
              <a:ext uri="{FF2B5EF4-FFF2-40B4-BE49-F238E27FC236}">
                <a16:creationId xmlns:a16="http://schemas.microsoft.com/office/drawing/2014/main" id="{D2BDC8F1-3A7A-2A13-61F7-BC30104D41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FA58B42-949D-AEC4-B27E-CBBE826A49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90C8E3-8AB5-49B3-BBD0-24978623EE2F}" type="slidenum">
              <a:rPr lang="fr-FR" smtClean="0"/>
              <a:t>‹N°›</a:t>
            </a:fld>
            <a:endParaRPr lang="fr-FR"/>
          </a:p>
        </p:txBody>
      </p:sp>
    </p:spTree>
    <p:extLst>
      <p:ext uri="{BB962C8B-B14F-4D97-AF65-F5344CB8AC3E}">
        <p14:creationId xmlns:p14="http://schemas.microsoft.com/office/powerpoint/2010/main" val="619767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849B0-B41C-459B-B5C3-BB6B48E99F5A}" type="datetimeFigureOut">
              <a:rPr lang="fr-FR" smtClean="0"/>
              <a:t>28/11/2023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699F0-C011-48A7-A2AE-03413DB9DA4F}" type="slidenum">
              <a:rPr lang="fr-FR" smtClean="0"/>
              <a:t>‹N°›</a:t>
            </a:fld>
            <a:endParaRPr lang="fr-FR"/>
          </a:p>
        </p:txBody>
      </p:sp>
    </p:spTree>
    <p:extLst>
      <p:ext uri="{BB962C8B-B14F-4D97-AF65-F5344CB8AC3E}">
        <p14:creationId xmlns:p14="http://schemas.microsoft.com/office/powerpoint/2010/main" val="575677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A26DB2B-E65F-BC0C-176A-EBCB14C12A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64" y="0"/>
            <a:ext cx="9028271" cy="6858000"/>
          </a:xfrm>
          <a:prstGeom prst="rect">
            <a:avLst/>
          </a:prstGeom>
        </p:spPr>
      </p:pic>
      <p:sp>
        <p:nvSpPr>
          <p:cNvPr id="11" name="Espace réservé du texte 3">
            <a:extLst>
              <a:ext uri="{FF2B5EF4-FFF2-40B4-BE49-F238E27FC236}">
                <a16:creationId xmlns:a16="http://schemas.microsoft.com/office/drawing/2014/main" id="{20192E16-2901-19C0-3E44-54EEF842EBB1}"/>
              </a:ext>
            </a:extLst>
          </p:cNvPr>
          <p:cNvSpPr>
            <a:spLocks noGrp="1"/>
          </p:cNvSpPr>
          <p:nvPr>
            <p:ph type="body" sz="quarter" idx="10" hasCustomPrompt="1"/>
          </p:nvPr>
        </p:nvSpPr>
        <p:spPr>
          <a:xfrm>
            <a:off x="2768600" y="1905000"/>
            <a:ext cx="3505200" cy="1358900"/>
          </a:xfrm>
          <a:prstGeom prst="rect">
            <a:avLst/>
          </a:prstGeom>
        </p:spPr>
        <p:txBody>
          <a:bodyPr/>
          <a:lstStyle>
            <a:lvl1pPr marL="0" indent="0">
              <a:buNone/>
              <a:defRPr sz="3000" b="1" i="0">
                <a:latin typeface="Myriad Pro"/>
              </a:defRPr>
            </a:lvl1pPr>
          </a:lstStyle>
          <a:p>
            <a:pPr lvl="0"/>
            <a:r>
              <a:rPr lang="fr-FR" dirty="0"/>
              <a:t>TITRE</a:t>
            </a:r>
            <a:br>
              <a:rPr lang="fr-FR" dirty="0"/>
            </a:br>
            <a:r>
              <a:rPr lang="fr-FR" dirty="0"/>
              <a:t>DOCUMENT</a:t>
            </a:r>
          </a:p>
        </p:txBody>
      </p:sp>
      <p:sp>
        <p:nvSpPr>
          <p:cNvPr id="12" name="Espace réservé du texte 3">
            <a:extLst>
              <a:ext uri="{FF2B5EF4-FFF2-40B4-BE49-F238E27FC236}">
                <a16:creationId xmlns:a16="http://schemas.microsoft.com/office/drawing/2014/main" id="{D20EC5F7-D4F5-9759-A27B-A9AB36DC5F3A}"/>
              </a:ext>
            </a:extLst>
          </p:cNvPr>
          <p:cNvSpPr>
            <a:spLocks noGrp="1"/>
          </p:cNvSpPr>
          <p:nvPr>
            <p:ph type="body" sz="quarter" idx="11" hasCustomPrompt="1"/>
          </p:nvPr>
        </p:nvSpPr>
        <p:spPr>
          <a:xfrm>
            <a:off x="2768600" y="3263900"/>
            <a:ext cx="3505200" cy="1358900"/>
          </a:xfrm>
          <a:prstGeom prst="rect">
            <a:avLst/>
          </a:prstGeom>
        </p:spPr>
        <p:txBody>
          <a:bodyPr/>
          <a:lstStyle>
            <a:lvl1pPr marL="0" indent="0">
              <a:buNone/>
              <a:defRPr sz="2800" b="0" i="1">
                <a:latin typeface="Myriad Pro"/>
                <a:sym typeface="Wingdings 2" panose="05020102010507070707" pitchFamily="18" charset="2"/>
              </a:defRPr>
            </a:lvl1pPr>
          </a:lstStyle>
          <a:p>
            <a:pPr lvl="0"/>
            <a:r>
              <a:rPr lang="fr-FR" dirty="0"/>
              <a:t>Lieu  Dates</a:t>
            </a:r>
          </a:p>
        </p:txBody>
      </p:sp>
    </p:spTree>
    <p:extLst>
      <p:ext uri="{BB962C8B-B14F-4D97-AF65-F5344CB8AC3E}">
        <p14:creationId xmlns:p14="http://schemas.microsoft.com/office/powerpoint/2010/main" val="145332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Réglementat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FF7F00"/>
          </a:solidFill>
          <a:ln>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FF7F00"/>
          </a:solidFill>
          <a:ln>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FF7F00"/>
          </a:solidFill>
          <a:ln>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FF7F00"/>
          </a:solidFill>
          <a:ln>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FF7F00"/>
          </a:solidFill>
          <a:ln>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FF7F00"/>
          </a:solidFill>
          <a:ln>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FF7F00"/>
          </a:solidFill>
          <a:ln>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FF7F00"/>
          </a:solidFill>
          <a:ln>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bg1"/>
                </a:solidFill>
              </a:defRPr>
            </a:lvl1pPr>
          </a:lstStyle>
          <a:p>
            <a:fld id="{08695E14-0460-47F1-AFE2-82F69B48A234}" type="slidenum">
              <a:rPr lang="fr-FR" smtClean="0"/>
              <a:pPr/>
              <a:t>‹N°›</a:t>
            </a:fld>
            <a:endParaRPr lang="fr-FR" dirty="0"/>
          </a:p>
        </p:txBody>
      </p:sp>
      <p:sp>
        <p:nvSpPr>
          <p:cNvPr id="2" name="Espace réservé du texte 22">
            <a:extLst>
              <a:ext uri="{FF2B5EF4-FFF2-40B4-BE49-F238E27FC236}">
                <a16:creationId xmlns:a16="http://schemas.microsoft.com/office/drawing/2014/main" id="{F0389327-E74C-34BF-37BC-1E42428E1A9D}"/>
              </a:ext>
            </a:extLst>
          </p:cNvPr>
          <p:cNvSpPr>
            <a:spLocks noGrp="1"/>
          </p:cNvSpPr>
          <p:nvPr>
            <p:ph type="body" sz="quarter" idx="10" hasCustomPrompt="1"/>
          </p:nvPr>
        </p:nvSpPr>
        <p:spPr>
          <a:xfrm>
            <a:off x="2886705" y="3428999"/>
            <a:ext cx="3040270" cy="727711"/>
          </a:xfrm>
          <a:prstGeom prst="rect">
            <a:avLst/>
          </a:prstGeom>
        </p:spPr>
        <p:txBody>
          <a:bodyPr anchor="b"/>
          <a:lstStyle>
            <a:lvl1pPr marL="0" indent="0">
              <a:buNone/>
              <a:defRPr sz="2800" b="1">
                <a:solidFill>
                  <a:schemeClr val="bg1"/>
                </a:solidFill>
                <a:latin typeface="Myriad Pro"/>
              </a:defRPr>
            </a:lvl1pPr>
          </a:lstStyle>
          <a:p>
            <a:pPr lvl="0"/>
            <a:r>
              <a:rPr lang="fr-FR" dirty="0"/>
              <a:t>Réglementation</a:t>
            </a:r>
          </a:p>
        </p:txBody>
      </p:sp>
    </p:spTree>
    <p:extLst>
      <p:ext uri="{BB962C8B-B14F-4D97-AF65-F5344CB8AC3E}">
        <p14:creationId xmlns:p14="http://schemas.microsoft.com/office/powerpoint/2010/main" val="78498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églementation">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B15432-FECE-4886-B158-66C9ED810804}"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22061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itre Médical - Santé">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006626"/>
          </a:solidFill>
          <a:ln>
            <a:solidFill>
              <a:srgbClr val="006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006626"/>
          </a:solidFill>
          <a:ln>
            <a:solidFill>
              <a:srgbClr val="006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006626"/>
          </a:solidFill>
          <a:ln>
            <a:solidFill>
              <a:srgbClr val="006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006626"/>
          </a:solidFill>
          <a:ln>
            <a:solidFill>
              <a:srgbClr val="006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006626"/>
          </a:solidFill>
          <a:ln>
            <a:solidFill>
              <a:srgbClr val="006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006626"/>
          </a:solidFill>
          <a:ln>
            <a:solidFill>
              <a:srgbClr val="006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006626"/>
          </a:solidFill>
          <a:ln>
            <a:solidFill>
              <a:srgbClr val="006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006626"/>
          </a:solidFill>
          <a:ln>
            <a:solidFill>
              <a:srgbClr val="006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bg1"/>
                </a:solidFill>
              </a:defRPr>
            </a:lvl1pPr>
          </a:lstStyle>
          <a:p>
            <a:fld id="{C3F139BD-BE4F-4229-A38A-BEEA79EDD674}" type="slidenum">
              <a:rPr lang="fr-FR" smtClean="0"/>
              <a:pPr/>
              <a:t>‹N°›</a:t>
            </a:fld>
            <a:endParaRPr lang="fr-FR" dirty="0"/>
          </a:p>
        </p:txBody>
      </p:sp>
      <p:sp>
        <p:nvSpPr>
          <p:cNvPr id="2" name="Espace réservé du texte 22">
            <a:extLst>
              <a:ext uri="{FF2B5EF4-FFF2-40B4-BE49-F238E27FC236}">
                <a16:creationId xmlns:a16="http://schemas.microsoft.com/office/drawing/2014/main" id="{9DB4CA73-27F2-9533-640D-1112975EAE36}"/>
              </a:ext>
            </a:extLst>
          </p:cNvPr>
          <p:cNvSpPr>
            <a:spLocks noGrp="1"/>
          </p:cNvSpPr>
          <p:nvPr>
            <p:ph type="body" sz="quarter" idx="10" hasCustomPrompt="1"/>
          </p:nvPr>
        </p:nvSpPr>
        <p:spPr>
          <a:xfrm>
            <a:off x="2886705" y="3428999"/>
            <a:ext cx="3065208" cy="727711"/>
          </a:xfrm>
          <a:prstGeom prst="rect">
            <a:avLst/>
          </a:prstGeom>
        </p:spPr>
        <p:txBody>
          <a:bodyPr anchor="b"/>
          <a:lstStyle>
            <a:lvl1pPr marL="0" indent="0">
              <a:buNone/>
              <a:defRPr sz="2800" b="1">
                <a:solidFill>
                  <a:schemeClr val="bg1"/>
                </a:solidFill>
                <a:latin typeface="Myriad Pro"/>
              </a:defRPr>
            </a:lvl1pPr>
          </a:lstStyle>
          <a:p>
            <a:pPr lvl="0"/>
            <a:r>
              <a:rPr lang="fr-FR" dirty="0"/>
              <a:t>Médical - Santé</a:t>
            </a:r>
          </a:p>
        </p:txBody>
      </p:sp>
    </p:spTree>
    <p:extLst>
      <p:ext uri="{BB962C8B-B14F-4D97-AF65-F5344CB8AC3E}">
        <p14:creationId xmlns:p14="http://schemas.microsoft.com/office/powerpoint/2010/main" val="3645914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édical- Santé">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51B6B8-4BA3-40AB-B7F5-6D4BCD2820C8}"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006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80713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 Statutair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bg1"/>
                </a:solidFill>
              </a:defRPr>
            </a:lvl1pPr>
          </a:lstStyle>
          <a:p>
            <a:fld id="{8D61DDD2-2847-41CA-BF4C-E32C85CD9F13}" type="slidenum">
              <a:rPr lang="fr-FR" smtClean="0"/>
              <a:pPr/>
              <a:t>‹N°›</a:t>
            </a:fld>
            <a:endParaRPr lang="fr-FR" dirty="0"/>
          </a:p>
        </p:txBody>
      </p:sp>
      <p:sp>
        <p:nvSpPr>
          <p:cNvPr id="2" name="Espace réservé du texte 22">
            <a:extLst>
              <a:ext uri="{FF2B5EF4-FFF2-40B4-BE49-F238E27FC236}">
                <a16:creationId xmlns:a16="http://schemas.microsoft.com/office/drawing/2014/main" id="{18AE5C18-49F9-6BC0-BE96-967FD5F52786}"/>
              </a:ext>
            </a:extLst>
          </p:cNvPr>
          <p:cNvSpPr>
            <a:spLocks noGrp="1"/>
          </p:cNvSpPr>
          <p:nvPr>
            <p:ph type="body" sz="quarter" idx="10" hasCustomPrompt="1"/>
          </p:nvPr>
        </p:nvSpPr>
        <p:spPr>
          <a:xfrm>
            <a:off x="2886705" y="3428999"/>
            <a:ext cx="2667000" cy="727711"/>
          </a:xfrm>
          <a:prstGeom prst="rect">
            <a:avLst/>
          </a:prstGeom>
        </p:spPr>
        <p:txBody>
          <a:bodyPr anchor="b"/>
          <a:lstStyle>
            <a:lvl1pPr marL="0" indent="0">
              <a:buNone/>
              <a:defRPr sz="2800" b="1">
                <a:solidFill>
                  <a:schemeClr val="bg1"/>
                </a:solidFill>
                <a:latin typeface="Myriad Pro"/>
              </a:defRPr>
            </a:lvl1pPr>
          </a:lstStyle>
          <a:p>
            <a:pPr lvl="0"/>
            <a:r>
              <a:rPr lang="fr-FR" dirty="0"/>
              <a:t>Statutaire</a:t>
            </a:r>
          </a:p>
        </p:txBody>
      </p:sp>
    </p:spTree>
    <p:extLst>
      <p:ext uri="{BB962C8B-B14F-4D97-AF65-F5344CB8AC3E}">
        <p14:creationId xmlns:p14="http://schemas.microsoft.com/office/powerpoint/2010/main" val="212958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utaire">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A4A29E-1008-4E5F-8323-35846491B0E5}"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9786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itre Finance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bg1"/>
                </a:solidFill>
              </a:defRPr>
            </a:lvl1pPr>
          </a:lstStyle>
          <a:p>
            <a:fld id="{AB220037-C665-4B5B-90F7-2E48540453B6}" type="slidenum">
              <a:rPr lang="fr-FR" smtClean="0"/>
              <a:pPr/>
              <a:t>‹N°›</a:t>
            </a:fld>
            <a:endParaRPr lang="fr-FR" dirty="0"/>
          </a:p>
        </p:txBody>
      </p:sp>
      <p:sp>
        <p:nvSpPr>
          <p:cNvPr id="2" name="Espace réservé du texte 22">
            <a:extLst>
              <a:ext uri="{FF2B5EF4-FFF2-40B4-BE49-F238E27FC236}">
                <a16:creationId xmlns:a16="http://schemas.microsoft.com/office/drawing/2014/main" id="{DE7D0B8D-EBA6-7445-9D35-8E86D5494AB6}"/>
              </a:ext>
            </a:extLst>
          </p:cNvPr>
          <p:cNvSpPr>
            <a:spLocks noGrp="1"/>
          </p:cNvSpPr>
          <p:nvPr>
            <p:ph type="body" sz="quarter" idx="10" hasCustomPrompt="1"/>
          </p:nvPr>
        </p:nvSpPr>
        <p:spPr>
          <a:xfrm>
            <a:off x="2886705" y="3428999"/>
            <a:ext cx="2667000" cy="727711"/>
          </a:xfrm>
          <a:prstGeom prst="rect">
            <a:avLst/>
          </a:prstGeom>
        </p:spPr>
        <p:txBody>
          <a:bodyPr anchor="b"/>
          <a:lstStyle>
            <a:lvl1pPr marL="0" indent="0">
              <a:buNone/>
              <a:defRPr sz="2800" b="1">
                <a:solidFill>
                  <a:schemeClr val="bg1"/>
                </a:solidFill>
                <a:latin typeface="Myriad Pro"/>
              </a:defRPr>
            </a:lvl1pPr>
          </a:lstStyle>
          <a:p>
            <a:pPr lvl="0"/>
            <a:r>
              <a:rPr lang="fr-FR" dirty="0"/>
              <a:t>Finances</a:t>
            </a:r>
          </a:p>
        </p:txBody>
      </p:sp>
    </p:spTree>
    <p:extLst>
      <p:ext uri="{BB962C8B-B14F-4D97-AF65-F5344CB8AC3E}">
        <p14:creationId xmlns:p14="http://schemas.microsoft.com/office/powerpoint/2010/main" val="2482419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nces">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8083DD-14FF-4B1F-98CD-DF9B96BF87EA}"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93606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itre Informatiq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ysClr val="windowText" lastClr="000000"/>
                </a:solidFill>
              </a:defRPr>
            </a:lvl1pPr>
          </a:lstStyle>
          <a:p>
            <a:fld id="{04FAA6AD-F039-4E00-8E69-6A7739F53D2A}" type="slidenum">
              <a:rPr lang="fr-FR" smtClean="0"/>
              <a:pPr/>
              <a:t>‹N°›</a:t>
            </a:fld>
            <a:endParaRPr lang="fr-FR" dirty="0"/>
          </a:p>
        </p:txBody>
      </p:sp>
      <p:sp>
        <p:nvSpPr>
          <p:cNvPr id="2" name="Espace réservé du texte 22">
            <a:extLst>
              <a:ext uri="{FF2B5EF4-FFF2-40B4-BE49-F238E27FC236}">
                <a16:creationId xmlns:a16="http://schemas.microsoft.com/office/drawing/2014/main" id="{17668AAC-8549-8C91-DA7D-AA21B417382A}"/>
              </a:ext>
            </a:extLst>
          </p:cNvPr>
          <p:cNvSpPr>
            <a:spLocks noGrp="1"/>
          </p:cNvSpPr>
          <p:nvPr>
            <p:ph type="body" sz="quarter" idx="10" hasCustomPrompt="1"/>
          </p:nvPr>
        </p:nvSpPr>
        <p:spPr>
          <a:xfrm>
            <a:off x="2886705" y="2676698"/>
            <a:ext cx="3065208" cy="1878677"/>
          </a:xfrm>
          <a:prstGeom prst="rect">
            <a:avLst/>
          </a:prstGeom>
        </p:spPr>
        <p:txBody>
          <a:bodyPr anchor="b"/>
          <a:lstStyle>
            <a:lvl1pPr marL="0" indent="0">
              <a:buNone/>
              <a:defRPr sz="2800" b="1">
                <a:solidFill>
                  <a:schemeClr val="bg1"/>
                </a:solidFill>
                <a:latin typeface="Myriad Pro"/>
              </a:defRPr>
            </a:lvl1pPr>
          </a:lstStyle>
          <a:p>
            <a:pPr lvl="0"/>
            <a:r>
              <a:rPr lang="fr-FR" dirty="0"/>
              <a:t>Modernisation</a:t>
            </a:r>
          </a:p>
          <a:p>
            <a:pPr lvl="0"/>
            <a:r>
              <a:rPr lang="fr-FR" dirty="0"/>
              <a:t>Systèmes </a:t>
            </a:r>
          </a:p>
          <a:p>
            <a:pPr lvl="0"/>
            <a:r>
              <a:rPr lang="fr-FR" dirty="0"/>
              <a:t>Information</a:t>
            </a:r>
          </a:p>
        </p:txBody>
      </p:sp>
    </p:spTree>
    <p:extLst>
      <p:ext uri="{BB962C8B-B14F-4D97-AF65-F5344CB8AC3E}">
        <p14:creationId xmlns:p14="http://schemas.microsoft.com/office/powerpoint/2010/main" val="1947835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rmatique">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173D1B-A638-48A3-A402-F2207C24CEB9}"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3081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Format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7FFF00"/>
          </a:solidFill>
          <a:ln>
            <a:solidFill>
              <a:srgbClr val="7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7FFF00"/>
          </a:solidFill>
          <a:ln>
            <a:solidFill>
              <a:srgbClr val="7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7FFF00"/>
          </a:solidFill>
          <a:ln>
            <a:solidFill>
              <a:srgbClr val="7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7FFF00"/>
          </a:solidFill>
          <a:ln>
            <a:solidFill>
              <a:srgbClr val="7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7FFF00"/>
          </a:solidFill>
          <a:ln>
            <a:solidFill>
              <a:srgbClr val="7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7FFF00"/>
          </a:solidFill>
          <a:ln>
            <a:solidFill>
              <a:srgbClr val="7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7FFF00"/>
          </a:solidFill>
          <a:ln>
            <a:solidFill>
              <a:srgbClr val="7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7FFF00"/>
          </a:solidFill>
          <a:ln>
            <a:solidFill>
              <a:srgbClr val="7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tx1"/>
                </a:solidFill>
              </a:defRPr>
            </a:lvl1pPr>
          </a:lstStyle>
          <a:p>
            <a:fld id="{49C28138-D2BE-4D7D-BC7A-9D98907D6C9B}" type="slidenum">
              <a:rPr lang="fr-FR" smtClean="0"/>
              <a:pPr/>
              <a:t>‹N°›</a:t>
            </a:fld>
            <a:endParaRPr lang="fr-FR" dirty="0"/>
          </a:p>
        </p:txBody>
      </p:sp>
      <p:sp>
        <p:nvSpPr>
          <p:cNvPr id="2" name="Espace réservé du texte 22">
            <a:extLst>
              <a:ext uri="{FF2B5EF4-FFF2-40B4-BE49-F238E27FC236}">
                <a16:creationId xmlns:a16="http://schemas.microsoft.com/office/drawing/2014/main" id="{E59BBEB5-E729-8B57-FD09-FAACB049A0C9}"/>
              </a:ext>
            </a:extLst>
          </p:cNvPr>
          <p:cNvSpPr>
            <a:spLocks noGrp="1"/>
          </p:cNvSpPr>
          <p:nvPr>
            <p:ph type="body" sz="quarter" idx="10" hasCustomPrompt="1"/>
          </p:nvPr>
        </p:nvSpPr>
        <p:spPr>
          <a:xfrm>
            <a:off x="2906166" y="3546161"/>
            <a:ext cx="2667000" cy="727711"/>
          </a:xfrm>
          <a:prstGeom prst="rect">
            <a:avLst/>
          </a:prstGeom>
        </p:spPr>
        <p:txBody>
          <a:bodyPr anchor="b"/>
          <a:lstStyle>
            <a:lvl1pPr marL="0" indent="0">
              <a:buNone/>
              <a:defRPr sz="2800" b="1">
                <a:solidFill>
                  <a:sysClr val="windowText" lastClr="000000"/>
                </a:solidFill>
                <a:latin typeface="Myriad Pro"/>
              </a:defRPr>
            </a:lvl1pPr>
          </a:lstStyle>
          <a:p>
            <a:pPr lvl="0"/>
            <a:r>
              <a:rPr lang="fr-FR" dirty="0"/>
              <a:t>Formation</a:t>
            </a:r>
          </a:p>
        </p:txBody>
      </p:sp>
    </p:spTree>
    <p:extLst>
      <p:ext uri="{BB962C8B-B14F-4D97-AF65-F5344CB8AC3E}">
        <p14:creationId xmlns:p14="http://schemas.microsoft.com/office/powerpoint/2010/main" val="3208948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itre Présidenc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96251" y="6440115"/>
            <a:ext cx="295276" cy="324000"/>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007FFF"/>
          </a:solidFill>
          <a:ln>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727153" y="6448866"/>
            <a:ext cx="466725" cy="365125"/>
          </a:xfrm>
          <a:prstGeom prst="rect">
            <a:avLst/>
          </a:prstGeom>
          <a:noFill/>
          <a:ln>
            <a:noFill/>
          </a:ln>
        </p:spPr>
        <p:txBody>
          <a:bodyPr/>
          <a:lstStyle>
            <a:lvl1pPr>
              <a:defRPr sz="1300">
                <a:solidFill>
                  <a:schemeClr val="bg1"/>
                </a:solidFill>
              </a:defRPr>
            </a:lvl1pPr>
          </a:lstStyle>
          <a:p>
            <a:fld id="{1751BDC5-5278-4C42-B9B8-3D6D5EC485C3}" type="slidenum">
              <a:rPr lang="fr-FR" smtClean="0"/>
              <a:pPr/>
              <a:t>‹N°›</a:t>
            </a:fld>
            <a:endParaRPr lang="fr-FR" dirty="0"/>
          </a:p>
        </p:txBody>
      </p:sp>
      <p:sp>
        <p:nvSpPr>
          <p:cNvPr id="6" name="Espace réservé du texte 22">
            <a:extLst>
              <a:ext uri="{FF2B5EF4-FFF2-40B4-BE49-F238E27FC236}">
                <a16:creationId xmlns:a16="http://schemas.microsoft.com/office/drawing/2014/main" id="{F7DCB710-D438-66E3-8AD6-9665F12F7BAB}"/>
              </a:ext>
            </a:extLst>
          </p:cNvPr>
          <p:cNvSpPr>
            <a:spLocks noGrp="1"/>
          </p:cNvSpPr>
          <p:nvPr>
            <p:ph type="body" sz="quarter" idx="10" hasCustomPrompt="1"/>
          </p:nvPr>
        </p:nvSpPr>
        <p:spPr>
          <a:xfrm>
            <a:off x="2886705" y="3428999"/>
            <a:ext cx="2667000" cy="727711"/>
          </a:xfrm>
          <a:prstGeom prst="rect">
            <a:avLst/>
          </a:prstGeom>
        </p:spPr>
        <p:txBody>
          <a:bodyPr anchor="b"/>
          <a:lstStyle>
            <a:lvl1pPr marL="0" indent="0">
              <a:buNone/>
              <a:defRPr sz="2800" b="1">
                <a:solidFill>
                  <a:schemeClr val="bg1"/>
                </a:solidFill>
                <a:latin typeface="Myriad Pro"/>
              </a:defRPr>
            </a:lvl1pPr>
          </a:lstStyle>
          <a:p>
            <a:pPr lvl="0"/>
            <a:r>
              <a:rPr lang="fr-FR" dirty="0"/>
              <a:t>Présidence</a:t>
            </a:r>
          </a:p>
        </p:txBody>
      </p:sp>
    </p:spTree>
    <p:extLst>
      <p:ext uri="{BB962C8B-B14F-4D97-AF65-F5344CB8AC3E}">
        <p14:creationId xmlns:p14="http://schemas.microsoft.com/office/powerpoint/2010/main" val="445538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ésidence">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28211A-1373-428C-B94A-8338BC6630FE}"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007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63979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itre Secrétariat Général">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bg1"/>
                </a:solidFill>
              </a:defRPr>
            </a:lvl1pPr>
          </a:lstStyle>
          <a:p>
            <a:fld id="{C42E23F3-41B8-4D04-B55D-BFBD4E843E2A}" type="slidenum">
              <a:rPr lang="fr-FR" smtClean="0"/>
              <a:pPr/>
              <a:t>‹N°›</a:t>
            </a:fld>
            <a:endParaRPr lang="fr-FR" dirty="0"/>
          </a:p>
        </p:txBody>
      </p:sp>
      <p:sp>
        <p:nvSpPr>
          <p:cNvPr id="2" name="Espace réservé du texte 22">
            <a:extLst>
              <a:ext uri="{FF2B5EF4-FFF2-40B4-BE49-F238E27FC236}">
                <a16:creationId xmlns:a16="http://schemas.microsoft.com/office/drawing/2014/main" id="{C0EA7D9C-902E-C513-1AA0-329637CBF53B}"/>
              </a:ext>
            </a:extLst>
          </p:cNvPr>
          <p:cNvSpPr>
            <a:spLocks noGrp="1"/>
          </p:cNvSpPr>
          <p:nvPr>
            <p:ph type="body" sz="quarter" idx="10" hasCustomPrompt="1"/>
          </p:nvPr>
        </p:nvSpPr>
        <p:spPr>
          <a:xfrm>
            <a:off x="2886705" y="3428999"/>
            <a:ext cx="2667000" cy="1051561"/>
          </a:xfrm>
          <a:prstGeom prst="rect">
            <a:avLst/>
          </a:prstGeom>
        </p:spPr>
        <p:txBody>
          <a:bodyPr anchor="b"/>
          <a:lstStyle>
            <a:lvl1pPr marL="0" indent="0">
              <a:buNone/>
              <a:defRPr sz="2800" b="1">
                <a:solidFill>
                  <a:schemeClr val="bg1"/>
                </a:solidFill>
                <a:latin typeface="Myriad Pro"/>
              </a:defRPr>
            </a:lvl1pPr>
          </a:lstStyle>
          <a:p>
            <a:pPr lvl="0"/>
            <a:r>
              <a:rPr lang="fr-FR" dirty="0"/>
              <a:t>Secrétariat </a:t>
            </a:r>
          </a:p>
          <a:p>
            <a:pPr lvl="0"/>
            <a:r>
              <a:rPr lang="fr-FR" dirty="0"/>
              <a:t>Général</a:t>
            </a:r>
          </a:p>
        </p:txBody>
      </p:sp>
    </p:spTree>
    <p:extLst>
      <p:ext uri="{BB962C8B-B14F-4D97-AF65-F5344CB8AC3E}">
        <p14:creationId xmlns:p14="http://schemas.microsoft.com/office/powerpoint/2010/main" val="3572608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rétariat Général">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D268C5-CD1C-4BFA-921C-9DBA9CCB0A86}"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69780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itre Direction Généra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FF125C"/>
          </a:solidFill>
          <a:ln>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bg1"/>
                </a:solidFill>
              </a:defRPr>
            </a:lvl1pPr>
          </a:lstStyle>
          <a:p>
            <a:fld id="{DCD7BB49-3844-4B6E-AB54-71072DAA7800}" type="slidenum">
              <a:rPr lang="fr-FR" smtClean="0"/>
              <a:pPr/>
              <a:t>‹N°›</a:t>
            </a:fld>
            <a:endParaRPr lang="fr-FR" dirty="0"/>
          </a:p>
        </p:txBody>
      </p:sp>
      <p:sp>
        <p:nvSpPr>
          <p:cNvPr id="2" name="Espace réservé du texte 22">
            <a:extLst>
              <a:ext uri="{FF2B5EF4-FFF2-40B4-BE49-F238E27FC236}">
                <a16:creationId xmlns:a16="http://schemas.microsoft.com/office/drawing/2014/main" id="{1FECF111-DAA8-E9BA-DDC9-89B4AC646F5A}"/>
              </a:ext>
            </a:extLst>
          </p:cNvPr>
          <p:cNvSpPr>
            <a:spLocks noGrp="1"/>
          </p:cNvSpPr>
          <p:nvPr>
            <p:ph type="body" sz="quarter" idx="10" hasCustomPrompt="1"/>
          </p:nvPr>
        </p:nvSpPr>
        <p:spPr>
          <a:xfrm>
            <a:off x="2886705" y="3429000"/>
            <a:ext cx="2667000" cy="1101436"/>
          </a:xfrm>
          <a:prstGeom prst="rect">
            <a:avLst/>
          </a:prstGeom>
        </p:spPr>
        <p:txBody>
          <a:bodyPr anchor="b"/>
          <a:lstStyle>
            <a:lvl1pPr marL="0" indent="0">
              <a:buNone/>
              <a:defRPr sz="2800" b="1">
                <a:solidFill>
                  <a:schemeClr val="bg1"/>
                </a:solidFill>
                <a:latin typeface="Myriad Pro"/>
              </a:defRPr>
            </a:lvl1pPr>
          </a:lstStyle>
          <a:p>
            <a:pPr lvl="0"/>
            <a:r>
              <a:rPr lang="fr-FR" dirty="0"/>
              <a:t>Direction Générale</a:t>
            </a:r>
          </a:p>
        </p:txBody>
      </p:sp>
    </p:spTree>
    <p:extLst>
      <p:ext uri="{BB962C8B-B14F-4D97-AF65-F5344CB8AC3E}">
        <p14:creationId xmlns:p14="http://schemas.microsoft.com/office/powerpoint/2010/main" val="945622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rection générale">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4FA0FF-A2F5-4C7F-A25C-AA2FEC252EC4}"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FF1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08090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 DT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502698"/>
            <a:ext cx="3200400" cy="3162300"/>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98273"/>
            <a:ext cx="468000" cy="466725"/>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808823"/>
            <a:ext cx="468000" cy="466725"/>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77175"/>
            <a:ext cx="468000" cy="466725"/>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87724"/>
            <a:ext cx="468000" cy="466725"/>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808822"/>
            <a:ext cx="468000" cy="466725"/>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808822"/>
            <a:ext cx="468000" cy="466725"/>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bg1"/>
                </a:solidFill>
              </a:defRPr>
            </a:lvl1pPr>
          </a:lstStyle>
          <a:p>
            <a:fld id="{68F67C13-47D7-4164-8610-F451DB50A245}" type="slidenum">
              <a:rPr lang="fr-FR" smtClean="0"/>
              <a:pPr/>
              <a:t>‹N°›</a:t>
            </a:fld>
            <a:endParaRPr lang="fr-FR" dirty="0"/>
          </a:p>
        </p:txBody>
      </p:sp>
      <p:sp>
        <p:nvSpPr>
          <p:cNvPr id="2" name="Espace réservé du texte 22">
            <a:extLst>
              <a:ext uri="{FF2B5EF4-FFF2-40B4-BE49-F238E27FC236}">
                <a16:creationId xmlns:a16="http://schemas.microsoft.com/office/drawing/2014/main" id="{1A254241-FE90-CE14-9571-3C4DE5389EE2}"/>
              </a:ext>
            </a:extLst>
          </p:cNvPr>
          <p:cNvSpPr>
            <a:spLocks noGrp="1"/>
          </p:cNvSpPr>
          <p:nvPr>
            <p:ph type="body" sz="quarter" idx="10" hasCustomPrompt="1"/>
          </p:nvPr>
        </p:nvSpPr>
        <p:spPr>
          <a:xfrm>
            <a:off x="2886705" y="3428999"/>
            <a:ext cx="2667000" cy="1143001"/>
          </a:xfrm>
          <a:prstGeom prst="rect">
            <a:avLst/>
          </a:prstGeom>
        </p:spPr>
        <p:txBody>
          <a:bodyPr anchor="b"/>
          <a:lstStyle>
            <a:lvl1pPr marL="0" indent="0">
              <a:buNone/>
              <a:defRPr sz="2800" b="1">
                <a:solidFill>
                  <a:schemeClr val="bg1"/>
                </a:solidFill>
                <a:latin typeface="Myriad Pro"/>
              </a:defRPr>
            </a:lvl1pPr>
          </a:lstStyle>
          <a:p>
            <a:pPr lvl="0"/>
            <a:r>
              <a:rPr lang="fr-FR" dirty="0"/>
              <a:t>Direction </a:t>
            </a:r>
          </a:p>
          <a:p>
            <a:pPr lvl="0"/>
            <a:r>
              <a:rPr lang="fr-FR" dirty="0"/>
              <a:t>Technique </a:t>
            </a:r>
          </a:p>
          <a:p>
            <a:pPr lvl="0"/>
            <a:r>
              <a:rPr lang="fr-FR" dirty="0"/>
              <a:t>Nationale</a:t>
            </a:r>
          </a:p>
        </p:txBody>
      </p:sp>
    </p:spTree>
    <p:extLst>
      <p:ext uri="{BB962C8B-B14F-4D97-AF65-F5344CB8AC3E}">
        <p14:creationId xmlns:p14="http://schemas.microsoft.com/office/powerpoint/2010/main" val="933705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6656B0-E82A-487B-9CC2-54C5F21584D4}"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25216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1">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6656B0-E82A-487B-9CC2-54C5F21584D4}" type="slidenum">
              <a:rPr lang="fr-FR" smtClean="0"/>
              <a:t>‹N°›</a:t>
            </a:fld>
            <a:endParaRPr lang="fr-FR" dirty="0"/>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60687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pic>
        <p:nvPicPr>
          <p:cNvPr id="10" name="Image 9" descr="Une image contenant trafic, objet, lumière&#10;&#10;Description générée automatiquement">
            <a:extLst>
              <a:ext uri="{FF2B5EF4-FFF2-40B4-BE49-F238E27FC236}">
                <a16:creationId xmlns:a16="http://schemas.microsoft.com/office/drawing/2014/main" id="{028F185F-DE6C-D7CF-6E90-CBA7AEF0EEE9}"/>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25084" cy="7890639"/>
          </a:xfrm>
          <a:prstGeom prst="rect">
            <a:avLst/>
          </a:prstGeom>
        </p:spPr>
      </p:pic>
      <p:sp>
        <p:nvSpPr>
          <p:cNvPr id="9" name="ZoneTexte 8">
            <a:extLst>
              <a:ext uri="{FF2B5EF4-FFF2-40B4-BE49-F238E27FC236}">
                <a16:creationId xmlns:a16="http://schemas.microsoft.com/office/drawing/2014/main" id="{DB51B263-D6CB-DA6F-7EB9-5DA9516E4AF1}"/>
              </a:ext>
            </a:extLst>
          </p:cNvPr>
          <p:cNvSpPr txBox="1"/>
          <p:nvPr userDrawn="1"/>
        </p:nvSpPr>
        <p:spPr>
          <a:xfrm>
            <a:off x="1022350" y="4569097"/>
            <a:ext cx="6965950" cy="762000"/>
          </a:xfrm>
          <a:prstGeom prst="rect">
            <a:avLst/>
          </a:prstGeom>
        </p:spPr>
        <p:txBody>
          <a:bodyPr vert="horz" wrap="square" lIns="91440" tIns="45720" rIns="91440" bIns="45720" rtlCol="0">
            <a:noAutofit/>
          </a:bodyPr>
          <a:lstStyle/>
          <a:p>
            <a:pPr marL="0" indent="0" algn="ctr">
              <a:buNone/>
            </a:pPr>
            <a:r>
              <a:rPr lang="fr-FR" sz="4000" b="1" dirty="0">
                <a:solidFill>
                  <a:schemeClr val="bg2">
                    <a:lumMod val="50000"/>
                  </a:schemeClr>
                </a:solidFill>
                <a:latin typeface="Myriad Pro"/>
                <a:cs typeface="Myriad Pro"/>
              </a:rPr>
              <a:t>www.federetraitesportive.fr</a:t>
            </a:r>
          </a:p>
        </p:txBody>
      </p:sp>
      <p:sp>
        <p:nvSpPr>
          <p:cNvPr id="11" name="Espace réservé du numéro de diapositive 6">
            <a:extLst>
              <a:ext uri="{FF2B5EF4-FFF2-40B4-BE49-F238E27FC236}">
                <a16:creationId xmlns:a16="http://schemas.microsoft.com/office/drawing/2014/main" id="{E31B67FD-638D-D4C0-FBFD-DEE823B6BE45}"/>
              </a:ext>
            </a:extLst>
          </p:cNvPr>
          <p:cNvSpPr>
            <a:spLocks noGrp="1"/>
          </p:cNvSpPr>
          <p:nvPr>
            <p:ph type="sldNum" sz="quarter" idx="12"/>
          </p:nvPr>
        </p:nvSpPr>
        <p:spPr>
          <a:xfrm>
            <a:off x="8665326" y="6376985"/>
            <a:ext cx="466725" cy="365125"/>
          </a:xfrm>
          <a:prstGeom prst="rect">
            <a:avLst/>
          </a:prstGeom>
        </p:spPr>
        <p:txBody>
          <a:bodyPr/>
          <a:lstStyle>
            <a:lvl1pPr>
              <a:defRPr sz="1300"/>
            </a:lvl1pPr>
          </a:lstStyle>
          <a:p>
            <a:fld id="{94683E76-A849-49AD-A53B-012168DE1403}" type="slidenum">
              <a:rPr lang="fr-FR" smtClean="0"/>
              <a:pPr/>
              <a:t>‹N°›</a:t>
            </a:fld>
            <a:endParaRPr lang="fr-FR" dirty="0"/>
          </a:p>
        </p:txBody>
      </p:sp>
      <p:sp>
        <p:nvSpPr>
          <p:cNvPr id="2" name="Espace réservé du texte 22">
            <a:extLst>
              <a:ext uri="{FF2B5EF4-FFF2-40B4-BE49-F238E27FC236}">
                <a16:creationId xmlns:a16="http://schemas.microsoft.com/office/drawing/2014/main" id="{A8FF594A-590D-3177-D5DF-10DCB1DD32F0}"/>
              </a:ext>
            </a:extLst>
          </p:cNvPr>
          <p:cNvSpPr>
            <a:spLocks noGrp="1"/>
          </p:cNvSpPr>
          <p:nvPr>
            <p:ph type="body" sz="quarter" idx="10" hasCustomPrompt="1"/>
          </p:nvPr>
        </p:nvSpPr>
        <p:spPr>
          <a:xfrm>
            <a:off x="1845425" y="1820487"/>
            <a:ext cx="5685906" cy="1608513"/>
          </a:xfrm>
          <a:prstGeom prst="rect">
            <a:avLst/>
          </a:prstGeom>
        </p:spPr>
        <p:txBody>
          <a:bodyPr anchor="b"/>
          <a:lstStyle>
            <a:lvl1pPr marL="0" indent="0" algn="ctr">
              <a:buNone/>
              <a:defRPr sz="6000" b="1">
                <a:solidFill>
                  <a:sysClr val="windowText" lastClr="000000"/>
                </a:solidFill>
                <a:latin typeface="Myriad Pro"/>
              </a:defRPr>
            </a:lvl1pPr>
          </a:lstStyle>
          <a:p>
            <a:pPr lvl="0"/>
            <a:r>
              <a:rPr lang="fr-FR" dirty="0"/>
              <a:t>Texte</a:t>
            </a:r>
          </a:p>
        </p:txBody>
      </p:sp>
    </p:spTree>
    <p:extLst>
      <p:ext uri="{BB962C8B-B14F-4D97-AF65-F5344CB8AC3E}">
        <p14:creationId xmlns:p14="http://schemas.microsoft.com/office/powerpoint/2010/main" val="269580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on">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0ECF39-A62B-463E-8626-3EE178B89349}"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7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87757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grpSp>
        <p:nvGrpSpPr>
          <p:cNvPr id="91" name="Groep 104">
            <a:extLst>
              <a:ext uri="{FF2B5EF4-FFF2-40B4-BE49-F238E27FC236}">
                <a16:creationId xmlns:a16="http://schemas.microsoft.com/office/drawing/2014/main" id="{4DE32CE1-87F6-B613-DE63-30D004682EB2}"/>
              </a:ext>
            </a:extLst>
          </p:cNvPr>
          <p:cNvGrpSpPr/>
          <p:nvPr userDrawn="1"/>
        </p:nvGrpSpPr>
        <p:grpSpPr>
          <a:xfrm>
            <a:off x="538885" y="2811515"/>
            <a:ext cx="2893049" cy="1267638"/>
            <a:chOff x="5840664" y="3124200"/>
            <a:chExt cx="3200400" cy="1600200"/>
          </a:xfrm>
          <a:gradFill flip="none" rotWithShape="1">
            <a:gsLst>
              <a:gs pos="0">
                <a:schemeClr val="accent3">
                  <a:lumMod val="40000"/>
                  <a:lumOff val="60000"/>
                </a:schemeClr>
              </a:gs>
              <a:gs pos="62000">
                <a:schemeClr val="accent3">
                  <a:lumMod val="95000"/>
                  <a:lumOff val="5000"/>
                </a:schemeClr>
              </a:gs>
              <a:gs pos="100000">
                <a:schemeClr val="accent3">
                  <a:lumMod val="60000"/>
                </a:schemeClr>
              </a:gs>
            </a:gsLst>
            <a:path path="shape">
              <a:fillToRect l="50000" t="50000" r="50000" b="50000"/>
            </a:path>
            <a:tileRect/>
          </a:gradFill>
        </p:grpSpPr>
        <p:sp>
          <p:nvSpPr>
            <p:cNvPr id="92" name="Freeform 5">
              <a:extLst>
                <a:ext uri="{FF2B5EF4-FFF2-40B4-BE49-F238E27FC236}">
                  <a16:creationId xmlns:a16="http://schemas.microsoft.com/office/drawing/2014/main" id="{5E61AED4-CE98-1276-AB0E-D0CB6BE2B720}"/>
                </a:ext>
              </a:extLst>
            </p:cNvPr>
            <p:cNvSpPr>
              <a:spLocks/>
            </p:cNvSpPr>
            <p:nvPr/>
          </p:nvSpPr>
          <p:spPr bwMode="auto">
            <a:xfrm>
              <a:off x="7239000" y="3505200"/>
              <a:ext cx="396240" cy="1219200"/>
            </a:xfrm>
            <a:custGeom>
              <a:avLst/>
              <a:gdLst/>
              <a:ahLst/>
              <a:cxnLst>
                <a:cxn ang="0">
                  <a:pos x="1404" y="3824"/>
                </a:cxn>
                <a:cxn ang="0">
                  <a:pos x="1403" y="3859"/>
                </a:cxn>
                <a:cxn ang="0">
                  <a:pos x="1396" y="3926"/>
                </a:cxn>
                <a:cxn ang="0">
                  <a:pos x="1382" y="3986"/>
                </a:cxn>
                <a:cxn ang="0">
                  <a:pos x="1361" y="4040"/>
                </a:cxn>
                <a:cxn ang="0">
                  <a:pos x="1335" y="4088"/>
                </a:cxn>
                <a:cxn ang="0">
                  <a:pos x="1302" y="4132"/>
                </a:cxn>
                <a:cxn ang="0">
                  <a:pos x="1264" y="4169"/>
                </a:cxn>
                <a:cxn ang="0">
                  <a:pos x="1222" y="4203"/>
                </a:cxn>
                <a:cxn ang="0">
                  <a:pos x="1174" y="4232"/>
                </a:cxn>
                <a:cxn ang="0">
                  <a:pos x="1122" y="4256"/>
                </a:cxn>
                <a:cxn ang="0">
                  <a:pos x="1066" y="4275"/>
                </a:cxn>
                <a:cxn ang="0">
                  <a:pos x="1007" y="4291"/>
                </a:cxn>
                <a:cxn ang="0">
                  <a:pos x="943" y="4303"/>
                </a:cxn>
                <a:cxn ang="0">
                  <a:pos x="878" y="4311"/>
                </a:cxn>
                <a:cxn ang="0">
                  <a:pos x="809" y="4318"/>
                </a:cxn>
                <a:cxn ang="0">
                  <a:pos x="738" y="4320"/>
                </a:cxn>
                <a:cxn ang="0">
                  <a:pos x="702" y="4320"/>
                </a:cxn>
                <a:cxn ang="0">
                  <a:pos x="666" y="4320"/>
                </a:cxn>
                <a:cxn ang="0">
                  <a:pos x="595" y="4318"/>
                </a:cxn>
                <a:cxn ang="0">
                  <a:pos x="526" y="4311"/>
                </a:cxn>
                <a:cxn ang="0">
                  <a:pos x="461" y="4303"/>
                </a:cxn>
                <a:cxn ang="0">
                  <a:pos x="397" y="4291"/>
                </a:cxn>
                <a:cxn ang="0">
                  <a:pos x="337" y="4275"/>
                </a:cxn>
                <a:cxn ang="0">
                  <a:pos x="282" y="4256"/>
                </a:cxn>
                <a:cxn ang="0">
                  <a:pos x="229" y="4232"/>
                </a:cxn>
                <a:cxn ang="0">
                  <a:pos x="182" y="4203"/>
                </a:cxn>
                <a:cxn ang="0">
                  <a:pos x="140" y="4169"/>
                </a:cxn>
                <a:cxn ang="0">
                  <a:pos x="102" y="4132"/>
                </a:cxn>
                <a:cxn ang="0">
                  <a:pos x="69" y="4088"/>
                </a:cxn>
                <a:cxn ang="0">
                  <a:pos x="43" y="4040"/>
                </a:cxn>
                <a:cxn ang="0">
                  <a:pos x="22" y="3986"/>
                </a:cxn>
                <a:cxn ang="0">
                  <a:pos x="8" y="3926"/>
                </a:cxn>
                <a:cxn ang="0">
                  <a:pos x="1" y="3859"/>
                </a:cxn>
                <a:cxn ang="0">
                  <a:pos x="0" y="0"/>
                </a:cxn>
              </a:cxnLst>
              <a:rect l="0" t="0" r="r" b="b"/>
              <a:pathLst>
                <a:path w="1404" h="4320">
                  <a:moveTo>
                    <a:pt x="1404" y="0"/>
                  </a:moveTo>
                  <a:lnTo>
                    <a:pt x="1404" y="3824"/>
                  </a:lnTo>
                  <a:lnTo>
                    <a:pt x="1404" y="3824"/>
                  </a:lnTo>
                  <a:lnTo>
                    <a:pt x="1403" y="3859"/>
                  </a:lnTo>
                  <a:lnTo>
                    <a:pt x="1401" y="3893"/>
                  </a:lnTo>
                  <a:lnTo>
                    <a:pt x="1396" y="3926"/>
                  </a:lnTo>
                  <a:lnTo>
                    <a:pt x="1390" y="3956"/>
                  </a:lnTo>
                  <a:lnTo>
                    <a:pt x="1382" y="3986"/>
                  </a:lnTo>
                  <a:lnTo>
                    <a:pt x="1372" y="4013"/>
                  </a:lnTo>
                  <a:lnTo>
                    <a:pt x="1361" y="4040"/>
                  </a:lnTo>
                  <a:lnTo>
                    <a:pt x="1349" y="4065"/>
                  </a:lnTo>
                  <a:lnTo>
                    <a:pt x="1335" y="4088"/>
                  </a:lnTo>
                  <a:lnTo>
                    <a:pt x="1319" y="4110"/>
                  </a:lnTo>
                  <a:lnTo>
                    <a:pt x="1302" y="4132"/>
                  </a:lnTo>
                  <a:lnTo>
                    <a:pt x="1284" y="4152"/>
                  </a:lnTo>
                  <a:lnTo>
                    <a:pt x="1264" y="4169"/>
                  </a:lnTo>
                  <a:lnTo>
                    <a:pt x="1244" y="4187"/>
                  </a:lnTo>
                  <a:lnTo>
                    <a:pt x="1222" y="4203"/>
                  </a:lnTo>
                  <a:lnTo>
                    <a:pt x="1199" y="4217"/>
                  </a:lnTo>
                  <a:lnTo>
                    <a:pt x="1174" y="4232"/>
                  </a:lnTo>
                  <a:lnTo>
                    <a:pt x="1149" y="4244"/>
                  </a:lnTo>
                  <a:lnTo>
                    <a:pt x="1122" y="4256"/>
                  </a:lnTo>
                  <a:lnTo>
                    <a:pt x="1095" y="4265"/>
                  </a:lnTo>
                  <a:lnTo>
                    <a:pt x="1066" y="4275"/>
                  </a:lnTo>
                  <a:lnTo>
                    <a:pt x="1037" y="4283"/>
                  </a:lnTo>
                  <a:lnTo>
                    <a:pt x="1007" y="4291"/>
                  </a:lnTo>
                  <a:lnTo>
                    <a:pt x="975" y="4297"/>
                  </a:lnTo>
                  <a:lnTo>
                    <a:pt x="943" y="4303"/>
                  </a:lnTo>
                  <a:lnTo>
                    <a:pt x="911" y="4308"/>
                  </a:lnTo>
                  <a:lnTo>
                    <a:pt x="878" y="4311"/>
                  </a:lnTo>
                  <a:lnTo>
                    <a:pt x="844" y="4315"/>
                  </a:lnTo>
                  <a:lnTo>
                    <a:pt x="809" y="4318"/>
                  </a:lnTo>
                  <a:lnTo>
                    <a:pt x="774" y="4319"/>
                  </a:lnTo>
                  <a:lnTo>
                    <a:pt x="738" y="4320"/>
                  </a:lnTo>
                  <a:lnTo>
                    <a:pt x="702" y="4320"/>
                  </a:lnTo>
                  <a:lnTo>
                    <a:pt x="702" y="4320"/>
                  </a:lnTo>
                  <a:lnTo>
                    <a:pt x="702" y="4320"/>
                  </a:lnTo>
                  <a:lnTo>
                    <a:pt x="666" y="4320"/>
                  </a:lnTo>
                  <a:lnTo>
                    <a:pt x="630" y="4319"/>
                  </a:lnTo>
                  <a:lnTo>
                    <a:pt x="595" y="4318"/>
                  </a:lnTo>
                  <a:lnTo>
                    <a:pt x="560" y="4315"/>
                  </a:lnTo>
                  <a:lnTo>
                    <a:pt x="526" y="4311"/>
                  </a:lnTo>
                  <a:lnTo>
                    <a:pt x="493" y="4308"/>
                  </a:lnTo>
                  <a:lnTo>
                    <a:pt x="461" y="4303"/>
                  </a:lnTo>
                  <a:lnTo>
                    <a:pt x="429" y="4297"/>
                  </a:lnTo>
                  <a:lnTo>
                    <a:pt x="397" y="4291"/>
                  </a:lnTo>
                  <a:lnTo>
                    <a:pt x="367" y="4283"/>
                  </a:lnTo>
                  <a:lnTo>
                    <a:pt x="337" y="4275"/>
                  </a:lnTo>
                  <a:lnTo>
                    <a:pt x="309" y="4265"/>
                  </a:lnTo>
                  <a:lnTo>
                    <a:pt x="282" y="4256"/>
                  </a:lnTo>
                  <a:lnTo>
                    <a:pt x="255" y="4244"/>
                  </a:lnTo>
                  <a:lnTo>
                    <a:pt x="229" y="4232"/>
                  </a:lnTo>
                  <a:lnTo>
                    <a:pt x="205" y="4217"/>
                  </a:lnTo>
                  <a:lnTo>
                    <a:pt x="182" y="4203"/>
                  </a:lnTo>
                  <a:lnTo>
                    <a:pt x="160" y="4187"/>
                  </a:lnTo>
                  <a:lnTo>
                    <a:pt x="140" y="4169"/>
                  </a:lnTo>
                  <a:lnTo>
                    <a:pt x="120" y="4152"/>
                  </a:lnTo>
                  <a:lnTo>
                    <a:pt x="102" y="4132"/>
                  </a:lnTo>
                  <a:lnTo>
                    <a:pt x="84" y="4110"/>
                  </a:lnTo>
                  <a:lnTo>
                    <a:pt x="69" y="4088"/>
                  </a:lnTo>
                  <a:lnTo>
                    <a:pt x="55" y="4065"/>
                  </a:lnTo>
                  <a:lnTo>
                    <a:pt x="43" y="4040"/>
                  </a:lnTo>
                  <a:lnTo>
                    <a:pt x="32" y="4013"/>
                  </a:lnTo>
                  <a:lnTo>
                    <a:pt x="22" y="3986"/>
                  </a:lnTo>
                  <a:lnTo>
                    <a:pt x="14" y="3956"/>
                  </a:lnTo>
                  <a:lnTo>
                    <a:pt x="8" y="3926"/>
                  </a:lnTo>
                  <a:lnTo>
                    <a:pt x="3" y="3893"/>
                  </a:lnTo>
                  <a:lnTo>
                    <a:pt x="1" y="3859"/>
                  </a:lnTo>
                  <a:lnTo>
                    <a:pt x="0" y="3824"/>
                  </a:lnTo>
                  <a:lnTo>
                    <a:pt x="0" y="0"/>
                  </a:lnTo>
                  <a:lnTo>
                    <a:pt x="1404" y="0"/>
                  </a:lnTo>
                  <a:close/>
                </a:path>
              </a:pathLst>
            </a:custGeom>
            <a:gradFill flip="none" rotWithShape="1">
              <a:gsLst>
                <a:gs pos="0">
                  <a:schemeClr val="tx1"/>
                </a:gs>
                <a:gs pos="62000">
                  <a:schemeClr val="tx1"/>
                </a:gs>
                <a:gs pos="66000">
                  <a:schemeClr val="tx1"/>
                </a:gs>
                <a:gs pos="100000">
                  <a:schemeClr val="tx1"/>
                </a:gs>
              </a:gsLst>
              <a:path path="circle">
                <a:fillToRect l="100000" t="100000"/>
              </a:path>
              <a:tileRect r="-100000" b="-100000"/>
            </a:gradFill>
            <a:ln w="9525">
              <a:gradFill>
                <a:gsLst>
                  <a:gs pos="0">
                    <a:schemeClr val="accent1">
                      <a:lumMod val="5000"/>
                      <a:lumOff val="95000"/>
                    </a:schemeClr>
                  </a:gs>
                  <a:gs pos="63000">
                    <a:schemeClr val="bg1">
                      <a:lumMod val="65000"/>
                    </a:schemeClr>
                  </a:gs>
                  <a:gs pos="82000">
                    <a:schemeClr val="tx1">
                      <a:lumMod val="50000"/>
                      <a:lumOff val="50000"/>
                    </a:schemeClr>
                  </a:gs>
                  <a:gs pos="100000">
                    <a:schemeClr val="bg2">
                      <a:lumMod val="75000"/>
                    </a:schemeClr>
                  </a:gs>
                </a:gsLst>
                <a:lin ang="5400000" scaled="1"/>
              </a:grad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grpSp>
          <p:nvGrpSpPr>
            <p:cNvPr id="93" name="Groep 91">
              <a:extLst>
                <a:ext uri="{FF2B5EF4-FFF2-40B4-BE49-F238E27FC236}">
                  <a16:creationId xmlns:a16="http://schemas.microsoft.com/office/drawing/2014/main" id="{7D44EB0E-B150-CA6F-CFF6-9109877ABF54}"/>
                </a:ext>
              </a:extLst>
            </p:cNvPr>
            <p:cNvGrpSpPr/>
            <p:nvPr/>
          </p:nvGrpSpPr>
          <p:grpSpPr>
            <a:xfrm>
              <a:off x="5840664" y="3124200"/>
              <a:ext cx="3200400" cy="480337"/>
              <a:chOff x="5840664" y="3124200"/>
              <a:chExt cx="3200400" cy="480337"/>
            </a:xfrm>
            <a:grpFill/>
          </p:grpSpPr>
          <p:sp>
            <p:nvSpPr>
              <p:cNvPr id="94" name="Freeform 5">
                <a:extLst>
                  <a:ext uri="{FF2B5EF4-FFF2-40B4-BE49-F238E27FC236}">
                    <a16:creationId xmlns:a16="http://schemas.microsoft.com/office/drawing/2014/main" id="{E5EC102E-151B-4236-F06D-C119DB3D9A6A}"/>
                  </a:ext>
                </a:extLst>
              </p:cNvPr>
              <p:cNvSpPr>
                <a:spLocks/>
              </p:cNvSpPr>
              <p:nvPr/>
            </p:nvSpPr>
            <p:spPr bwMode="auto">
              <a:xfrm>
                <a:off x="5840664" y="3124200"/>
                <a:ext cx="3200400" cy="271144"/>
              </a:xfrm>
              <a:custGeom>
                <a:avLst/>
                <a:gdLst/>
                <a:ahLst/>
                <a:cxnLst>
                  <a:cxn ang="0">
                    <a:pos x="11518" y="500"/>
                  </a:cxn>
                  <a:cxn ang="0">
                    <a:pos x="11490" y="539"/>
                  </a:cxn>
                  <a:cxn ang="0">
                    <a:pos x="11430" y="574"/>
                  </a:cxn>
                  <a:cxn ang="0">
                    <a:pos x="11339" y="610"/>
                  </a:cxn>
                  <a:cxn ang="0">
                    <a:pos x="11067" y="678"/>
                  </a:cxn>
                  <a:cxn ang="0">
                    <a:pos x="10685" y="742"/>
                  </a:cxn>
                  <a:cxn ang="0">
                    <a:pos x="10204" y="798"/>
                  </a:cxn>
                  <a:cxn ang="0">
                    <a:pos x="9633" y="849"/>
                  </a:cxn>
                  <a:cxn ang="0">
                    <a:pos x="8979" y="893"/>
                  </a:cxn>
                  <a:cxn ang="0">
                    <a:pos x="8257" y="929"/>
                  </a:cxn>
                  <a:cxn ang="0">
                    <a:pos x="7473" y="955"/>
                  </a:cxn>
                  <a:cxn ang="0">
                    <a:pos x="6637" y="971"/>
                  </a:cxn>
                  <a:cxn ang="0">
                    <a:pos x="5760" y="976"/>
                  </a:cxn>
                  <a:cxn ang="0">
                    <a:pos x="5171" y="974"/>
                  </a:cxn>
                  <a:cxn ang="0">
                    <a:pos x="4320" y="962"/>
                  </a:cxn>
                  <a:cxn ang="0">
                    <a:pos x="3519" y="939"/>
                  </a:cxn>
                  <a:cxn ang="0">
                    <a:pos x="2773" y="906"/>
                  </a:cxn>
                  <a:cxn ang="0">
                    <a:pos x="2097" y="865"/>
                  </a:cxn>
                  <a:cxn ang="0">
                    <a:pos x="1496" y="818"/>
                  </a:cxn>
                  <a:cxn ang="0">
                    <a:pos x="985" y="761"/>
                  </a:cxn>
                  <a:cxn ang="0">
                    <a:pos x="569" y="699"/>
                  </a:cxn>
                  <a:cxn ang="0">
                    <a:pos x="259" y="634"/>
                  </a:cxn>
                  <a:cxn ang="0">
                    <a:pos x="118" y="587"/>
                  </a:cxn>
                  <a:cxn ang="0">
                    <a:pos x="48" y="551"/>
                  </a:cxn>
                  <a:cxn ang="0">
                    <a:pos x="9" y="514"/>
                  </a:cxn>
                  <a:cxn ang="0">
                    <a:pos x="0" y="488"/>
                  </a:cxn>
                  <a:cxn ang="0">
                    <a:pos x="18" y="451"/>
                  </a:cxn>
                  <a:cxn ang="0">
                    <a:pos x="67" y="414"/>
                  </a:cxn>
                  <a:cxn ang="0">
                    <a:pos x="148" y="379"/>
                  </a:cxn>
                  <a:cxn ang="0">
                    <a:pos x="351" y="321"/>
                  </a:cxn>
                  <a:cxn ang="0">
                    <a:pos x="696" y="255"/>
                  </a:cxn>
                  <a:cxn ang="0">
                    <a:pos x="1145" y="197"/>
                  </a:cxn>
                  <a:cxn ang="0">
                    <a:pos x="1688" y="143"/>
                  </a:cxn>
                  <a:cxn ang="0">
                    <a:pos x="2314" y="97"/>
                  </a:cxn>
                  <a:cxn ang="0">
                    <a:pos x="3015" y="60"/>
                  </a:cxn>
                  <a:cxn ang="0">
                    <a:pos x="3780" y="30"/>
                  </a:cxn>
                  <a:cxn ang="0">
                    <a:pos x="4599" y="11"/>
                  </a:cxn>
                  <a:cxn ang="0">
                    <a:pos x="5464" y="2"/>
                  </a:cxn>
                  <a:cxn ang="0">
                    <a:pos x="6056" y="2"/>
                  </a:cxn>
                  <a:cxn ang="0">
                    <a:pos x="6921" y="11"/>
                  </a:cxn>
                  <a:cxn ang="0">
                    <a:pos x="7740" y="30"/>
                  </a:cxn>
                  <a:cxn ang="0">
                    <a:pos x="8505" y="60"/>
                  </a:cxn>
                  <a:cxn ang="0">
                    <a:pos x="9206" y="97"/>
                  </a:cxn>
                  <a:cxn ang="0">
                    <a:pos x="9832" y="143"/>
                  </a:cxn>
                  <a:cxn ang="0">
                    <a:pos x="10375" y="197"/>
                  </a:cxn>
                  <a:cxn ang="0">
                    <a:pos x="10824" y="255"/>
                  </a:cxn>
                  <a:cxn ang="0">
                    <a:pos x="11169" y="321"/>
                  </a:cxn>
                  <a:cxn ang="0">
                    <a:pos x="11372" y="379"/>
                  </a:cxn>
                  <a:cxn ang="0">
                    <a:pos x="11453" y="414"/>
                  </a:cxn>
                  <a:cxn ang="0">
                    <a:pos x="11502" y="451"/>
                  </a:cxn>
                  <a:cxn ang="0">
                    <a:pos x="11520" y="488"/>
                  </a:cxn>
                </a:cxnLst>
                <a:rect l="0" t="0" r="r" b="b"/>
                <a:pathLst>
                  <a:path w="11520" h="976">
                    <a:moveTo>
                      <a:pt x="11520" y="488"/>
                    </a:moveTo>
                    <a:lnTo>
                      <a:pt x="11520" y="488"/>
                    </a:lnTo>
                    <a:lnTo>
                      <a:pt x="11518" y="500"/>
                    </a:lnTo>
                    <a:lnTo>
                      <a:pt x="11511" y="514"/>
                    </a:lnTo>
                    <a:lnTo>
                      <a:pt x="11502" y="527"/>
                    </a:lnTo>
                    <a:lnTo>
                      <a:pt x="11490" y="539"/>
                    </a:lnTo>
                    <a:lnTo>
                      <a:pt x="11472" y="551"/>
                    </a:lnTo>
                    <a:lnTo>
                      <a:pt x="11453" y="562"/>
                    </a:lnTo>
                    <a:lnTo>
                      <a:pt x="11430" y="574"/>
                    </a:lnTo>
                    <a:lnTo>
                      <a:pt x="11402" y="587"/>
                    </a:lnTo>
                    <a:lnTo>
                      <a:pt x="11372" y="599"/>
                    </a:lnTo>
                    <a:lnTo>
                      <a:pt x="11339" y="610"/>
                    </a:lnTo>
                    <a:lnTo>
                      <a:pt x="11261" y="634"/>
                    </a:lnTo>
                    <a:lnTo>
                      <a:pt x="11169" y="655"/>
                    </a:lnTo>
                    <a:lnTo>
                      <a:pt x="11067" y="678"/>
                    </a:lnTo>
                    <a:lnTo>
                      <a:pt x="10951" y="699"/>
                    </a:lnTo>
                    <a:lnTo>
                      <a:pt x="10824" y="721"/>
                    </a:lnTo>
                    <a:lnTo>
                      <a:pt x="10685" y="742"/>
                    </a:lnTo>
                    <a:lnTo>
                      <a:pt x="10535" y="761"/>
                    </a:lnTo>
                    <a:lnTo>
                      <a:pt x="10375" y="781"/>
                    </a:lnTo>
                    <a:lnTo>
                      <a:pt x="10204" y="798"/>
                    </a:lnTo>
                    <a:lnTo>
                      <a:pt x="10022" y="818"/>
                    </a:lnTo>
                    <a:lnTo>
                      <a:pt x="9832" y="833"/>
                    </a:lnTo>
                    <a:lnTo>
                      <a:pt x="9633" y="849"/>
                    </a:lnTo>
                    <a:lnTo>
                      <a:pt x="9423" y="865"/>
                    </a:lnTo>
                    <a:lnTo>
                      <a:pt x="9206" y="879"/>
                    </a:lnTo>
                    <a:lnTo>
                      <a:pt x="8979" y="893"/>
                    </a:lnTo>
                    <a:lnTo>
                      <a:pt x="8747" y="906"/>
                    </a:lnTo>
                    <a:lnTo>
                      <a:pt x="8505" y="918"/>
                    </a:lnTo>
                    <a:lnTo>
                      <a:pt x="8257" y="929"/>
                    </a:lnTo>
                    <a:lnTo>
                      <a:pt x="8001" y="939"/>
                    </a:lnTo>
                    <a:lnTo>
                      <a:pt x="7740" y="946"/>
                    </a:lnTo>
                    <a:lnTo>
                      <a:pt x="7473" y="955"/>
                    </a:lnTo>
                    <a:lnTo>
                      <a:pt x="7200" y="962"/>
                    </a:lnTo>
                    <a:lnTo>
                      <a:pt x="6921" y="967"/>
                    </a:lnTo>
                    <a:lnTo>
                      <a:pt x="6637" y="971"/>
                    </a:lnTo>
                    <a:lnTo>
                      <a:pt x="6349" y="974"/>
                    </a:lnTo>
                    <a:lnTo>
                      <a:pt x="6056" y="976"/>
                    </a:lnTo>
                    <a:lnTo>
                      <a:pt x="5760" y="976"/>
                    </a:lnTo>
                    <a:lnTo>
                      <a:pt x="5760" y="976"/>
                    </a:lnTo>
                    <a:lnTo>
                      <a:pt x="5464" y="976"/>
                    </a:lnTo>
                    <a:lnTo>
                      <a:pt x="5171" y="974"/>
                    </a:lnTo>
                    <a:lnTo>
                      <a:pt x="4883" y="971"/>
                    </a:lnTo>
                    <a:lnTo>
                      <a:pt x="4599" y="967"/>
                    </a:lnTo>
                    <a:lnTo>
                      <a:pt x="4320" y="962"/>
                    </a:lnTo>
                    <a:lnTo>
                      <a:pt x="4047" y="955"/>
                    </a:lnTo>
                    <a:lnTo>
                      <a:pt x="3780" y="946"/>
                    </a:lnTo>
                    <a:lnTo>
                      <a:pt x="3519" y="939"/>
                    </a:lnTo>
                    <a:lnTo>
                      <a:pt x="3263" y="929"/>
                    </a:lnTo>
                    <a:lnTo>
                      <a:pt x="3015" y="918"/>
                    </a:lnTo>
                    <a:lnTo>
                      <a:pt x="2773" y="906"/>
                    </a:lnTo>
                    <a:lnTo>
                      <a:pt x="2539" y="893"/>
                    </a:lnTo>
                    <a:lnTo>
                      <a:pt x="2314" y="879"/>
                    </a:lnTo>
                    <a:lnTo>
                      <a:pt x="2097" y="865"/>
                    </a:lnTo>
                    <a:lnTo>
                      <a:pt x="1887" y="849"/>
                    </a:lnTo>
                    <a:lnTo>
                      <a:pt x="1688" y="833"/>
                    </a:lnTo>
                    <a:lnTo>
                      <a:pt x="1496" y="818"/>
                    </a:lnTo>
                    <a:lnTo>
                      <a:pt x="1316" y="798"/>
                    </a:lnTo>
                    <a:lnTo>
                      <a:pt x="1145" y="781"/>
                    </a:lnTo>
                    <a:lnTo>
                      <a:pt x="985" y="761"/>
                    </a:lnTo>
                    <a:lnTo>
                      <a:pt x="833" y="742"/>
                    </a:lnTo>
                    <a:lnTo>
                      <a:pt x="696" y="721"/>
                    </a:lnTo>
                    <a:lnTo>
                      <a:pt x="569" y="699"/>
                    </a:lnTo>
                    <a:lnTo>
                      <a:pt x="453" y="678"/>
                    </a:lnTo>
                    <a:lnTo>
                      <a:pt x="351" y="655"/>
                    </a:lnTo>
                    <a:lnTo>
                      <a:pt x="259" y="634"/>
                    </a:lnTo>
                    <a:lnTo>
                      <a:pt x="181" y="610"/>
                    </a:lnTo>
                    <a:lnTo>
                      <a:pt x="148" y="599"/>
                    </a:lnTo>
                    <a:lnTo>
                      <a:pt x="118" y="587"/>
                    </a:lnTo>
                    <a:lnTo>
                      <a:pt x="90" y="574"/>
                    </a:lnTo>
                    <a:lnTo>
                      <a:pt x="67" y="562"/>
                    </a:lnTo>
                    <a:lnTo>
                      <a:pt x="48" y="551"/>
                    </a:lnTo>
                    <a:lnTo>
                      <a:pt x="30" y="539"/>
                    </a:lnTo>
                    <a:lnTo>
                      <a:pt x="18" y="527"/>
                    </a:lnTo>
                    <a:lnTo>
                      <a:pt x="9" y="514"/>
                    </a:lnTo>
                    <a:lnTo>
                      <a:pt x="2" y="500"/>
                    </a:lnTo>
                    <a:lnTo>
                      <a:pt x="0" y="488"/>
                    </a:lnTo>
                    <a:lnTo>
                      <a:pt x="0" y="488"/>
                    </a:lnTo>
                    <a:lnTo>
                      <a:pt x="2" y="476"/>
                    </a:lnTo>
                    <a:lnTo>
                      <a:pt x="9" y="463"/>
                    </a:lnTo>
                    <a:lnTo>
                      <a:pt x="18" y="451"/>
                    </a:lnTo>
                    <a:lnTo>
                      <a:pt x="30" y="439"/>
                    </a:lnTo>
                    <a:lnTo>
                      <a:pt x="48" y="426"/>
                    </a:lnTo>
                    <a:lnTo>
                      <a:pt x="67" y="414"/>
                    </a:lnTo>
                    <a:lnTo>
                      <a:pt x="90" y="402"/>
                    </a:lnTo>
                    <a:lnTo>
                      <a:pt x="118" y="389"/>
                    </a:lnTo>
                    <a:lnTo>
                      <a:pt x="148" y="379"/>
                    </a:lnTo>
                    <a:lnTo>
                      <a:pt x="181" y="366"/>
                    </a:lnTo>
                    <a:lnTo>
                      <a:pt x="259" y="344"/>
                    </a:lnTo>
                    <a:lnTo>
                      <a:pt x="351" y="321"/>
                    </a:lnTo>
                    <a:lnTo>
                      <a:pt x="453" y="298"/>
                    </a:lnTo>
                    <a:lnTo>
                      <a:pt x="569" y="277"/>
                    </a:lnTo>
                    <a:lnTo>
                      <a:pt x="696" y="255"/>
                    </a:lnTo>
                    <a:lnTo>
                      <a:pt x="833" y="236"/>
                    </a:lnTo>
                    <a:lnTo>
                      <a:pt x="985" y="215"/>
                    </a:lnTo>
                    <a:lnTo>
                      <a:pt x="1145" y="197"/>
                    </a:lnTo>
                    <a:lnTo>
                      <a:pt x="1316" y="178"/>
                    </a:lnTo>
                    <a:lnTo>
                      <a:pt x="1496" y="160"/>
                    </a:lnTo>
                    <a:lnTo>
                      <a:pt x="1688" y="143"/>
                    </a:lnTo>
                    <a:lnTo>
                      <a:pt x="1887" y="127"/>
                    </a:lnTo>
                    <a:lnTo>
                      <a:pt x="2097" y="113"/>
                    </a:lnTo>
                    <a:lnTo>
                      <a:pt x="2314" y="97"/>
                    </a:lnTo>
                    <a:lnTo>
                      <a:pt x="2539" y="85"/>
                    </a:lnTo>
                    <a:lnTo>
                      <a:pt x="2773" y="70"/>
                    </a:lnTo>
                    <a:lnTo>
                      <a:pt x="3015" y="60"/>
                    </a:lnTo>
                    <a:lnTo>
                      <a:pt x="3263" y="49"/>
                    </a:lnTo>
                    <a:lnTo>
                      <a:pt x="3519" y="39"/>
                    </a:lnTo>
                    <a:lnTo>
                      <a:pt x="3780" y="30"/>
                    </a:lnTo>
                    <a:lnTo>
                      <a:pt x="4047" y="23"/>
                    </a:lnTo>
                    <a:lnTo>
                      <a:pt x="4320" y="16"/>
                    </a:lnTo>
                    <a:lnTo>
                      <a:pt x="4599" y="11"/>
                    </a:lnTo>
                    <a:lnTo>
                      <a:pt x="4883" y="5"/>
                    </a:lnTo>
                    <a:lnTo>
                      <a:pt x="5171" y="4"/>
                    </a:lnTo>
                    <a:lnTo>
                      <a:pt x="5464" y="2"/>
                    </a:lnTo>
                    <a:lnTo>
                      <a:pt x="5760" y="0"/>
                    </a:lnTo>
                    <a:lnTo>
                      <a:pt x="5760" y="0"/>
                    </a:lnTo>
                    <a:lnTo>
                      <a:pt x="6056" y="2"/>
                    </a:lnTo>
                    <a:lnTo>
                      <a:pt x="6349" y="4"/>
                    </a:lnTo>
                    <a:lnTo>
                      <a:pt x="6637" y="5"/>
                    </a:lnTo>
                    <a:lnTo>
                      <a:pt x="6921" y="11"/>
                    </a:lnTo>
                    <a:lnTo>
                      <a:pt x="7200" y="16"/>
                    </a:lnTo>
                    <a:lnTo>
                      <a:pt x="7473" y="23"/>
                    </a:lnTo>
                    <a:lnTo>
                      <a:pt x="7740" y="30"/>
                    </a:lnTo>
                    <a:lnTo>
                      <a:pt x="8001" y="39"/>
                    </a:lnTo>
                    <a:lnTo>
                      <a:pt x="8257" y="49"/>
                    </a:lnTo>
                    <a:lnTo>
                      <a:pt x="8505" y="60"/>
                    </a:lnTo>
                    <a:lnTo>
                      <a:pt x="8747" y="70"/>
                    </a:lnTo>
                    <a:lnTo>
                      <a:pt x="8979" y="85"/>
                    </a:lnTo>
                    <a:lnTo>
                      <a:pt x="9206" y="97"/>
                    </a:lnTo>
                    <a:lnTo>
                      <a:pt x="9423" y="113"/>
                    </a:lnTo>
                    <a:lnTo>
                      <a:pt x="9633" y="127"/>
                    </a:lnTo>
                    <a:lnTo>
                      <a:pt x="9832" y="143"/>
                    </a:lnTo>
                    <a:lnTo>
                      <a:pt x="10022" y="160"/>
                    </a:lnTo>
                    <a:lnTo>
                      <a:pt x="10204" y="178"/>
                    </a:lnTo>
                    <a:lnTo>
                      <a:pt x="10375" y="197"/>
                    </a:lnTo>
                    <a:lnTo>
                      <a:pt x="10535" y="215"/>
                    </a:lnTo>
                    <a:lnTo>
                      <a:pt x="10685" y="236"/>
                    </a:lnTo>
                    <a:lnTo>
                      <a:pt x="10824" y="255"/>
                    </a:lnTo>
                    <a:lnTo>
                      <a:pt x="10951" y="277"/>
                    </a:lnTo>
                    <a:lnTo>
                      <a:pt x="11067" y="298"/>
                    </a:lnTo>
                    <a:lnTo>
                      <a:pt x="11169" y="321"/>
                    </a:lnTo>
                    <a:lnTo>
                      <a:pt x="11261" y="344"/>
                    </a:lnTo>
                    <a:lnTo>
                      <a:pt x="11339" y="366"/>
                    </a:lnTo>
                    <a:lnTo>
                      <a:pt x="11372" y="379"/>
                    </a:lnTo>
                    <a:lnTo>
                      <a:pt x="11402" y="389"/>
                    </a:lnTo>
                    <a:lnTo>
                      <a:pt x="11430" y="402"/>
                    </a:lnTo>
                    <a:lnTo>
                      <a:pt x="11453" y="414"/>
                    </a:lnTo>
                    <a:lnTo>
                      <a:pt x="11472" y="426"/>
                    </a:lnTo>
                    <a:lnTo>
                      <a:pt x="11490" y="439"/>
                    </a:lnTo>
                    <a:lnTo>
                      <a:pt x="11502" y="451"/>
                    </a:lnTo>
                    <a:lnTo>
                      <a:pt x="11511" y="463"/>
                    </a:lnTo>
                    <a:lnTo>
                      <a:pt x="11518" y="476"/>
                    </a:lnTo>
                    <a:lnTo>
                      <a:pt x="11520" y="488"/>
                    </a:lnTo>
                    <a:lnTo>
                      <a:pt x="11520" y="488"/>
                    </a:lnTo>
                    <a:close/>
                  </a:path>
                </a:pathLst>
              </a:custGeom>
              <a:grpFill/>
              <a:ln w="9525">
                <a:gradFill>
                  <a:gsLst>
                    <a:gs pos="0">
                      <a:schemeClr val="accent1">
                        <a:lumMod val="5000"/>
                        <a:lumOff val="95000"/>
                      </a:schemeClr>
                    </a:gs>
                    <a:gs pos="63000">
                      <a:schemeClr val="bg1">
                        <a:lumMod val="65000"/>
                      </a:schemeClr>
                    </a:gs>
                    <a:gs pos="82000">
                      <a:schemeClr val="tx1">
                        <a:lumMod val="50000"/>
                        <a:lumOff val="50000"/>
                      </a:schemeClr>
                    </a:gs>
                    <a:gs pos="100000">
                      <a:schemeClr val="bg2">
                        <a:lumMod val="75000"/>
                      </a:schemeClr>
                    </a:gs>
                  </a:gsLst>
                  <a:lin ang="5400000" scaled="1"/>
                </a:grad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95" name="Freeform 11">
                <a:extLst>
                  <a:ext uri="{FF2B5EF4-FFF2-40B4-BE49-F238E27FC236}">
                    <a16:creationId xmlns:a16="http://schemas.microsoft.com/office/drawing/2014/main" id="{E76B1AA5-B006-3B17-4BF1-A9188ECB6454}"/>
                  </a:ext>
                </a:extLst>
              </p:cNvPr>
              <p:cNvSpPr>
                <a:spLocks/>
              </p:cNvSpPr>
              <p:nvPr/>
            </p:nvSpPr>
            <p:spPr bwMode="auto">
              <a:xfrm>
                <a:off x="5840664" y="3258939"/>
                <a:ext cx="3200400" cy="345598"/>
              </a:xfrm>
              <a:custGeom>
                <a:avLst/>
                <a:gdLst/>
                <a:ahLst/>
                <a:cxnLst>
                  <a:cxn ang="0">
                    <a:pos x="2" y="768"/>
                  </a:cxn>
                  <a:cxn ang="0">
                    <a:pos x="30" y="807"/>
                  </a:cxn>
                  <a:cxn ang="0">
                    <a:pos x="90" y="842"/>
                  </a:cxn>
                  <a:cxn ang="0">
                    <a:pos x="181" y="879"/>
                  </a:cxn>
                  <a:cxn ang="0">
                    <a:pos x="453" y="946"/>
                  </a:cxn>
                  <a:cxn ang="0">
                    <a:pos x="833" y="1010"/>
                  </a:cxn>
                  <a:cxn ang="0">
                    <a:pos x="1316" y="1068"/>
                  </a:cxn>
                  <a:cxn ang="0">
                    <a:pos x="1887" y="1117"/>
                  </a:cxn>
                  <a:cxn ang="0">
                    <a:pos x="2539" y="1161"/>
                  </a:cxn>
                  <a:cxn ang="0">
                    <a:pos x="3263" y="1196"/>
                  </a:cxn>
                  <a:cxn ang="0">
                    <a:pos x="4047" y="1223"/>
                  </a:cxn>
                  <a:cxn ang="0">
                    <a:pos x="4883" y="1239"/>
                  </a:cxn>
                  <a:cxn ang="0">
                    <a:pos x="5760" y="1244"/>
                  </a:cxn>
                  <a:cxn ang="0">
                    <a:pos x="6349" y="1242"/>
                  </a:cxn>
                  <a:cxn ang="0">
                    <a:pos x="7200" y="1230"/>
                  </a:cxn>
                  <a:cxn ang="0">
                    <a:pos x="8001" y="1207"/>
                  </a:cxn>
                  <a:cxn ang="0">
                    <a:pos x="8747" y="1174"/>
                  </a:cxn>
                  <a:cxn ang="0">
                    <a:pos x="9423" y="1133"/>
                  </a:cxn>
                  <a:cxn ang="0">
                    <a:pos x="10022" y="1085"/>
                  </a:cxn>
                  <a:cxn ang="0">
                    <a:pos x="10535" y="1029"/>
                  </a:cxn>
                  <a:cxn ang="0">
                    <a:pos x="10951" y="967"/>
                  </a:cxn>
                  <a:cxn ang="0">
                    <a:pos x="11261" y="902"/>
                  </a:cxn>
                  <a:cxn ang="0">
                    <a:pos x="11402" y="855"/>
                  </a:cxn>
                  <a:cxn ang="0">
                    <a:pos x="11472" y="819"/>
                  </a:cxn>
                  <a:cxn ang="0">
                    <a:pos x="11511" y="782"/>
                  </a:cxn>
                  <a:cxn ang="0">
                    <a:pos x="11520" y="0"/>
                  </a:cxn>
                  <a:cxn ang="0">
                    <a:pos x="11511" y="26"/>
                  </a:cxn>
                  <a:cxn ang="0">
                    <a:pos x="11472" y="63"/>
                  </a:cxn>
                  <a:cxn ang="0">
                    <a:pos x="11402" y="99"/>
                  </a:cxn>
                  <a:cxn ang="0">
                    <a:pos x="11261" y="146"/>
                  </a:cxn>
                  <a:cxn ang="0">
                    <a:pos x="10951" y="211"/>
                  </a:cxn>
                  <a:cxn ang="0">
                    <a:pos x="10535" y="273"/>
                  </a:cxn>
                  <a:cxn ang="0">
                    <a:pos x="10022" y="330"/>
                  </a:cxn>
                  <a:cxn ang="0">
                    <a:pos x="9423" y="377"/>
                  </a:cxn>
                  <a:cxn ang="0">
                    <a:pos x="8747" y="418"/>
                  </a:cxn>
                  <a:cxn ang="0">
                    <a:pos x="8001" y="451"/>
                  </a:cxn>
                  <a:cxn ang="0">
                    <a:pos x="7200" y="474"/>
                  </a:cxn>
                  <a:cxn ang="0">
                    <a:pos x="6349" y="486"/>
                  </a:cxn>
                  <a:cxn ang="0">
                    <a:pos x="5760" y="488"/>
                  </a:cxn>
                  <a:cxn ang="0">
                    <a:pos x="4883" y="483"/>
                  </a:cxn>
                  <a:cxn ang="0">
                    <a:pos x="4047" y="467"/>
                  </a:cxn>
                  <a:cxn ang="0">
                    <a:pos x="3263" y="441"/>
                  </a:cxn>
                  <a:cxn ang="0">
                    <a:pos x="2539" y="405"/>
                  </a:cxn>
                  <a:cxn ang="0">
                    <a:pos x="1887" y="361"/>
                  </a:cxn>
                  <a:cxn ang="0">
                    <a:pos x="1316" y="310"/>
                  </a:cxn>
                  <a:cxn ang="0">
                    <a:pos x="833" y="254"/>
                  </a:cxn>
                  <a:cxn ang="0">
                    <a:pos x="453" y="190"/>
                  </a:cxn>
                  <a:cxn ang="0">
                    <a:pos x="181" y="122"/>
                  </a:cxn>
                  <a:cxn ang="0">
                    <a:pos x="90" y="86"/>
                  </a:cxn>
                  <a:cxn ang="0">
                    <a:pos x="30" y="51"/>
                  </a:cxn>
                  <a:cxn ang="0">
                    <a:pos x="2" y="12"/>
                  </a:cxn>
                </a:cxnLst>
                <a:rect l="0" t="0" r="r" b="b"/>
                <a:pathLst>
                  <a:path w="11520" h="1244">
                    <a:moveTo>
                      <a:pt x="0" y="756"/>
                    </a:moveTo>
                    <a:lnTo>
                      <a:pt x="0" y="756"/>
                    </a:lnTo>
                    <a:lnTo>
                      <a:pt x="2" y="768"/>
                    </a:lnTo>
                    <a:lnTo>
                      <a:pt x="9" y="782"/>
                    </a:lnTo>
                    <a:lnTo>
                      <a:pt x="18" y="795"/>
                    </a:lnTo>
                    <a:lnTo>
                      <a:pt x="30" y="807"/>
                    </a:lnTo>
                    <a:lnTo>
                      <a:pt x="48" y="819"/>
                    </a:lnTo>
                    <a:lnTo>
                      <a:pt x="67" y="832"/>
                    </a:lnTo>
                    <a:lnTo>
                      <a:pt x="90" y="842"/>
                    </a:lnTo>
                    <a:lnTo>
                      <a:pt x="118" y="855"/>
                    </a:lnTo>
                    <a:lnTo>
                      <a:pt x="148" y="867"/>
                    </a:lnTo>
                    <a:lnTo>
                      <a:pt x="181" y="879"/>
                    </a:lnTo>
                    <a:lnTo>
                      <a:pt x="259" y="902"/>
                    </a:lnTo>
                    <a:lnTo>
                      <a:pt x="351" y="925"/>
                    </a:lnTo>
                    <a:lnTo>
                      <a:pt x="453" y="946"/>
                    </a:lnTo>
                    <a:lnTo>
                      <a:pt x="569" y="967"/>
                    </a:lnTo>
                    <a:lnTo>
                      <a:pt x="696" y="989"/>
                    </a:lnTo>
                    <a:lnTo>
                      <a:pt x="833" y="1010"/>
                    </a:lnTo>
                    <a:lnTo>
                      <a:pt x="985" y="1029"/>
                    </a:lnTo>
                    <a:lnTo>
                      <a:pt x="1145" y="1048"/>
                    </a:lnTo>
                    <a:lnTo>
                      <a:pt x="1316" y="1068"/>
                    </a:lnTo>
                    <a:lnTo>
                      <a:pt x="1496" y="1085"/>
                    </a:lnTo>
                    <a:lnTo>
                      <a:pt x="1688" y="1101"/>
                    </a:lnTo>
                    <a:lnTo>
                      <a:pt x="1887" y="1117"/>
                    </a:lnTo>
                    <a:lnTo>
                      <a:pt x="2097" y="1133"/>
                    </a:lnTo>
                    <a:lnTo>
                      <a:pt x="2314" y="1147"/>
                    </a:lnTo>
                    <a:lnTo>
                      <a:pt x="2539" y="1161"/>
                    </a:lnTo>
                    <a:lnTo>
                      <a:pt x="2773" y="1174"/>
                    </a:lnTo>
                    <a:lnTo>
                      <a:pt x="3015" y="1186"/>
                    </a:lnTo>
                    <a:lnTo>
                      <a:pt x="3263" y="1196"/>
                    </a:lnTo>
                    <a:lnTo>
                      <a:pt x="3519" y="1207"/>
                    </a:lnTo>
                    <a:lnTo>
                      <a:pt x="3780" y="1216"/>
                    </a:lnTo>
                    <a:lnTo>
                      <a:pt x="4047" y="1223"/>
                    </a:lnTo>
                    <a:lnTo>
                      <a:pt x="4320" y="1230"/>
                    </a:lnTo>
                    <a:lnTo>
                      <a:pt x="4599" y="1235"/>
                    </a:lnTo>
                    <a:lnTo>
                      <a:pt x="4883" y="1239"/>
                    </a:lnTo>
                    <a:lnTo>
                      <a:pt x="5171" y="1242"/>
                    </a:lnTo>
                    <a:lnTo>
                      <a:pt x="5464" y="1244"/>
                    </a:lnTo>
                    <a:lnTo>
                      <a:pt x="5760" y="1244"/>
                    </a:lnTo>
                    <a:lnTo>
                      <a:pt x="5760" y="1244"/>
                    </a:lnTo>
                    <a:lnTo>
                      <a:pt x="6056" y="1244"/>
                    </a:lnTo>
                    <a:lnTo>
                      <a:pt x="6349" y="1242"/>
                    </a:lnTo>
                    <a:lnTo>
                      <a:pt x="6637" y="1239"/>
                    </a:lnTo>
                    <a:lnTo>
                      <a:pt x="6921" y="1235"/>
                    </a:lnTo>
                    <a:lnTo>
                      <a:pt x="7200" y="1230"/>
                    </a:lnTo>
                    <a:lnTo>
                      <a:pt x="7473" y="1223"/>
                    </a:lnTo>
                    <a:lnTo>
                      <a:pt x="7740" y="1216"/>
                    </a:lnTo>
                    <a:lnTo>
                      <a:pt x="8001" y="1207"/>
                    </a:lnTo>
                    <a:lnTo>
                      <a:pt x="8257" y="1196"/>
                    </a:lnTo>
                    <a:lnTo>
                      <a:pt x="8505" y="1186"/>
                    </a:lnTo>
                    <a:lnTo>
                      <a:pt x="8747" y="1174"/>
                    </a:lnTo>
                    <a:lnTo>
                      <a:pt x="8979" y="1161"/>
                    </a:lnTo>
                    <a:lnTo>
                      <a:pt x="9206" y="1147"/>
                    </a:lnTo>
                    <a:lnTo>
                      <a:pt x="9423" y="1133"/>
                    </a:lnTo>
                    <a:lnTo>
                      <a:pt x="9633" y="1117"/>
                    </a:lnTo>
                    <a:lnTo>
                      <a:pt x="9832" y="1101"/>
                    </a:lnTo>
                    <a:lnTo>
                      <a:pt x="10022" y="1085"/>
                    </a:lnTo>
                    <a:lnTo>
                      <a:pt x="10204" y="1068"/>
                    </a:lnTo>
                    <a:lnTo>
                      <a:pt x="10375" y="1048"/>
                    </a:lnTo>
                    <a:lnTo>
                      <a:pt x="10535" y="1029"/>
                    </a:lnTo>
                    <a:lnTo>
                      <a:pt x="10685" y="1010"/>
                    </a:lnTo>
                    <a:lnTo>
                      <a:pt x="10824" y="989"/>
                    </a:lnTo>
                    <a:lnTo>
                      <a:pt x="10951" y="967"/>
                    </a:lnTo>
                    <a:lnTo>
                      <a:pt x="11067" y="946"/>
                    </a:lnTo>
                    <a:lnTo>
                      <a:pt x="11169" y="925"/>
                    </a:lnTo>
                    <a:lnTo>
                      <a:pt x="11261" y="902"/>
                    </a:lnTo>
                    <a:lnTo>
                      <a:pt x="11339" y="879"/>
                    </a:lnTo>
                    <a:lnTo>
                      <a:pt x="11372" y="867"/>
                    </a:lnTo>
                    <a:lnTo>
                      <a:pt x="11402" y="855"/>
                    </a:lnTo>
                    <a:lnTo>
                      <a:pt x="11430" y="842"/>
                    </a:lnTo>
                    <a:lnTo>
                      <a:pt x="11453" y="832"/>
                    </a:lnTo>
                    <a:lnTo>
                      <a:pt x="11472" y="819"/>
                    </a:lnTo>
                    <a:lnTo>
                      <a:pt x="11490" y="807"/>
                    </a:lnTo>
                    <a:lnTo>
                      <a:pt x="11502" y="795"/>
                    </a:lnTo>
                    <a:lnTo>
                      <a:pt x="11511" y="782"/>
                    </a:lnTo>
                    <a:lnTo>
                      <a:pt x="11518" y="768"/>
                    </a:lnTo>
                    <a:lnTo>
                      <a:pt x="11520" y="756"/>
                    </a:lnTo>
                    <a:lnTo>
                      <a:pt x="11520" y="0"/>
                    </a:lnTo>
                    <a:lnTo>
                      <a:pt x="11520" y="0"/>
                    </a:lnTo>
                    <a:lnTo>
                      <a:pt x="11518" y="12"/>
                    </a:lnTo>
                    <a:lnTo>
                      <a:pt x="11511" y="26"/>
                    </a:lnTo>
                    <a:lnTo>
                      <a:pt x="11502" y="39"/>
                    </a:lnTo>
                    <a:lnTo>
                      <a:pt x="11490" y="51"/>
                    </a:lnTo>
                    <a:lnTo>
                      <a:pt x="11472" y="63"/>
                    </a:lnTo>
                    <a:lnTo>
                      <a:pt x="11453" y="74"/>
                    </a:lnTo>
                    <a:lnTo>
                      <a:pt x="11430" y="86"/>
                    </a:lnTo>
                    <a:lnTo>
                      <a:pt x="11402" y="99"/>
                    </a:lnTo>
                    <a:lnTo>
                      <a:pt x="11372" y="111"/>
                    </a:lnTo>
                    <a:lnTo>
                      <a:pt x="11339" y="122"/>
                    </a:lnTo>
                    <a:lnTo>
                      <a:pt x="11261" y="146"/>
                    </a:lnTo>
                    <a:lnTo>
                      <a:pt x="11169" y="167"/>
                    </a:lnTo>
                    <a:lnTo>
                      <a:pt x="11067" y="190"/>
                    </a:lnTo>
                    <a:lnTo>
                      <a:pt x="10951" y="211"/>
                    </a:lnTo>
                    <a:lnTo>
                      <a:pt x="10824" y="233"/>
                    </a:lnTo>
                    <a:lnTo>
                      <a:pt x="10685" y="254"/>
                    </a:lnTo>
                    <a:lnTo>
                      <a:pt x="10535" y="273"/>
                    </a:lnTo>
                    <a:lnTo>
                      <a:pt x="10375" y="293"/>
                    </a:lnTo>
                    <a:lnTo>
                      <a:pt x="10204" y="310"/>
                    </a:lnTo>
                    <a:lnTo>
                      <a:pt x="10022" y="330"/>
                    </a:lnTo>
                    <a:lnTo>
                      <a:pt x="9832" y="345"/>
                    </a:lnTo>
                    <a:lnTo>
                      <a:pt x="9633" y="361"/>
                    </a:lnTo>
                    <a:lnTo>
                      <a:pt x="9423" y="377"/>
                    </a:lnTo>
                    <a:lnTo>
                      <a:pt x="9206" y="391"/>
                    </a:lnTo>
                    <a:lnTo>
                      <a:pt x="8979" y="405"/>
                    </a:lnTo>
                    <a:lnTo>
                      <a:pt x="8747" y="418"/>
                    </a:lnTo>
                    <a:lnTo>
                      <a:pt x="8505" y="430"/>
                    </a:lnTo>
                    <a:lnTo>
                      <a:pt x="8257" y="441"/>
                    </a:lnTo>
                    <a:lnTo>
                      <a:pt x="8001" y="451"/>
                    </a:lnTo>
                    <a:lnTo>
                      <a:pt x="7740" y="458"/>
                    </a:lnTo>
                    <a:lnTo>
                      <a:pt x="7473" y="467"/>
                    </a:lnTo>
                    <a:lnTo>
                      <a:pt x="7200" y="474"/>
                    </a:lnTo>
                    <a:lnTo>
                      <a:pt x="6921" y="479"/>
                    </a:lnTo>
                    <a:lnTo>
                      <a:pt x="6637" y="483"/>
                    </a:lnTo>
                    <a:lnTo>
                      <a:pt x="6349" y="486"/>
                    </a:lnTo>
                    <a:lnTo>
                      <a:pt x="6056" y="488"/>
                    </a:lnTo>
                    <a:lnTo>
                      <a:pt x="5760" y="488"/>
                    </a:lnTo>
                    <a:lnTo>
                      <a:pt x="5760" y="488"/>
                    </a:lnTo>
                    <a:lnTo>
                      <a:pt x="5464" y="488"/>
                    </a:lnTo>
                    <a:lnTo>
                      <a:pt x="5171" y="486"/>
                    </a:lnTo>
                    <a:lnTo>
                      <a:pt x="4883" y="483"/>
                    </a:lnTo>
                    <a:lnTo>
                      <a:pt x="4599" y="479"/>
                    </a:lnTo>
                    <a:lnTo>
                      <a:pt x="4320" y="474"/>
                    </a:lnTo>
                    <a:lnTo>
                      <a:pt x="4047" y="467"/>
                    </a:lnTo>
                    <a:lnTo>
                      <a:pt x="3780" y="458"/>
                    </a:lnTo>
                    <a:lnTo>
                      <a:pt x="3519" y="451"/>
                    </a:lnTo>
                    <a:lnTo>
                      <a:pt x="3263" y="441"/>
                    </a:lnTo>
                    <a:lnTo>
                      <a:pt x="3015" y="430"/>
                    </a:lnTo>
                    <a:lnTo>
                      <a:pt x="2773" y="418"/>
                    </a:lnTo>
                    <a:lnTo>
                      <a:pt x="2539" y="405"/>
                    </a:lnTo>
                    <a:lnTo>
                      <a:pt x="2314" y="391"/>
                    </a:lnTo>
                    <a:lnTo>
                      <a:pt x="2097" y="377"/>
                    </a:lnTo>
                    <a:lnTo>
                      <a:pt x="1887" y="361"/>
                    </a:lnTo>
                    <a:lnTo>
                      <a:pt x="1688" y="345"/>
                    </a:lnTo>
                    <a:lnTo>
                      <a:pt x="1496" y="330"/>
                    </a:lnTo>
                    <a:lnTo>
                      <a:pt x="1316" y="310"/>
                    </a:lnTo>
                    <a:lnTo>
                      <a:pt x="1145" y="293"/>
                    </a:lnTo>
                    <a:lnTo>
                      <a:pt x="985" y="273"/>
                    </a:lnTo>
                    <a:lnTo>
                      <a:pt x="833" y="254"/>
                    </a:lnTo>
                    <a:lnTo>
                      <a:pt x="696" y="233"/>
                    </a:lnTo>
                    <a:lnTo>
                      <a:pt x="569" y="211"/>
                    </a:lnTo>
                    <a:lnTo>
                      <a:pt x="453" y="190"/>
                    </a:lnTo>
                    <a:lnTo>
                      <a:pt x="351" y="167"/>
                    </a:lnTo>
                    <a:lnTo>
                      <a:pt x="259" y="146"/>
                    </a:lnTo>
                    <a:lnTo>
                      <a:pt x="181" y="122"/>
                    </a:lnTo>
                    <a:lnTo>
                      <a:pt x="148" y="111"/>
                    </a:lnTo>
                    <a:lnTo>
                      <a:pt x="118" y="99"/>
                    </a:lnTo>
                    <a:lnTo>
                      <a:pt x="90" y="86"/>
                    </a:lnTo>
                    <a:lnTo>
                      <a:pt x="67" y="74"/>
                    </a:lnTo>
                    <a:lnTo>
                      <a:pt x="48" y="63"/>
                    </a:lnTo>
                    <a:lnTo>
                      <a:pt x="30" y="51"/>
                    </a:lnTo>
                    <a:lnTo>
                      <a:pt x="18" y="39"/>
                    </a:lnTo>
                    <a:lnTo>
                      <a:pt x="9" y="26"/>
                    </a:lnTo>
                    <a:lnTo>
                      <a:pt x="2" y="12"/>
                    </a:lnTo>
                    <a:lnTo>
                      <a:pt x="0" y="0"/>
                    </a:lnTo>
                    <a:lnTo>
                      <a:pt x="0" y="756"/>
                    </a:lnTo>
                    <a:close/>
                  </a:path>
                </a:pathLst>
              </a:custGeom>
              <a:gradFill flip="none" rotWithShape="1">
                <a:gsLst>
                  <a:gs pos="56000">
                    <a:schemeClr val="bg1">
                      <a:lumMod val="85000"/>
                    </a:schemeClr>
                  </a:gs>
                  <a:gs pos="32000">
                    <a:schemeClr val="bg1">
                      <a:lumMod val="50000"/>
                    </a:schemeClr>
                  </a:gs>
                  <a:gs pos="11000">
                    <a:schemeClr val="tx1">
                      <a:lumMod val="75000"/>
                      <a:lumOff val="25000"/>
                    </a:schemeClr>
                  </a:gs>
                  <a:gs pos="91000">
                    <a:schemeClr val="bg1">
                      <a:lumMod val="50000"/>
                    </a:schemeClr>
                  </a:gs>
                </a:gsLst>
                <a:path path="circle">
                  <a:fillToRect l="100000" t="100000"/>
                </a:path>
                <a:tileRect r="-100000" b="-100000"/>
              </a:gradFill>
              <a:ln w="9525">
                <a:gradFill>
                  <a:gsLst>
                    <a:gs pos="0">
                      <a:schemeClr val="accent1">
                        <a:lumMod val="5000"/>
                        <a:lumOff val="95000"/>
                      </a:schemeClr>
                    </a:gs>
                    <a:gs pos="63000">
                      <a:schemeClr val="bg1">
                        <a:lumMod val="65000"/>
                      </a:schemeClr>
                    </a:gs>
                    <a:gs pos="82000">
                      <a:schemeClr val="tx1">
                        <a:lumMod val="50000"/>
                        <a:lumOff val="50000"/>
                      </a:schemeClr>
                    </a:gs>
                    <a:gs pos="100000">
                      <a:schemeClr val="bg1">
                        <a:lumMod val="65000"/>
                      </a:schemeClr>
                    </a:gs>
                  </a:gsLst>
                  <a:lin ang="5400000" scaled="1"/>
                </a:grad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96" name="Freeform 6">
                <a:extLst>
                  <a:ext uri="{FF2B5EF4-FFF2-40B4-BE49-F238E27FC236}">
                    <a16:creationId xmlns:a16="http://schemas.microsoft.com/office/drawing/2014/main" id="{9E8A4C50-06AC-8CCF-BED3-5760D57AA402}"/>
                  </a:ext>
                </a:extLst>
              </p:cNvPr>
              <p:cNvSpPr>
                <a:spLocks/>
              </p:cNvSpPr>
              <p:nvPr/>
            </p:nvSpPr>
            <p:spPr bwMode="auto">
              <a:xfrm>
                <a:off x="5856777" y="3129756"/>
                <a:ext cx="3168173" cy="250587"/>
              </a:xfrm>
              <a:custGeom>
                <a:avLst/>
                <a:gdLst/>
                <a:ahLst/>
                <a:cxnLst>
                  <a:cxn ang="0">
                    <a:pos x="11402" y="464"/>
                  </a:cxn>
                  <a:cxn ang="0">
                    <a:pos x="11374" y="497"/>
                  </a:cxn>
                  <a:cxn ang="0">
                    <a:pos x="11314" y="531"/>
                  </a:cxn>
                  <a:cxn ang="0">
                    <a:pos x="11224" y="564"/>
                  </a:cxn>
                  <a:cxn ang="0">
                    <a:pos x="10956" y="628"/>
                  </a:cxn>
                  <a:cxn ang="0">
                    <a:pos x="10577" y="686"/>
                  </a:cxn>
                  <a:cxn ang="0">
                    <a:pos x="10102" y="739"/>
                  </a:cxn>
                  <a:cxn ang="0">
                    <a:pos x="9536" y="786"/>
                  </a:cxn>
                  <a:cxn ang="0">
                    <a:pos x="8889" y="825"/>
                  </a:cxn>
                  <a:cxn ang="0">
                    <a:pos x="8174" y="858"/>
                  </a:cxn>
                  <a:cxn ang="0">
                    <a:pos x="7397" y="883"/>
                  </a:cxn>
                  <a:cxn ang="0">
                    <a:pos x="6571" y="897"/>
                  </a:cxn>
                  <a:cxn ang="0">
                    <a:pos x="5702" y="903"/>
                  </a:cxn>
                  <a:cxn ang="0">
                    <a:pos x="5119" y="901"/>
                  </a:cxn>
                  <a:cxn ang="0">
                    <a:pos x="4277" y="888"/>
                  </a:cxn>
                  <a:cxn ang="0">
                    <a:pos x="3482" y="867"/>
                  </a:cxn>
                  <a:cxn ang="0">
                    <a:pos x="2745" y="837"/>
                  </a:cxn>
                  <a:cxn ang="0">
                    <a:pos x="2076" y="800"/>
                  </a:cxn>
                  <a:cxn ang="0">
                    <a:pos x="1482" y="754"/>
                  </a:cxn>
                  <a:cxn ang="0">
                    <a:pos x="975" y="703"/>
                  </a:cxn>
                  <a:cxn ang="0">
                    <a:pos x="562" y="647"/>
                  </a:cxn>
                  <a:cxn ang="0">
                    <a:pos x="256" y="585"/>
                  </a:cxn>
                  <a:cxn ang="0">
                    <a:pos x="116" y="543"/>
                  </a:cxn>
                  <a:cxn ang="0">
                    <a:pos x="46" y="510"/>
                  </a:cxn>
                  <a:cxn ang="0">
                    <a:pos x="7" y="474"/>
                  </a:cxn>
                  <a:cxn ang="0">
                    <a:pos x="0" y="451"/>
                  </a:cxn>
                  <a:cxn ang="0">
                    <a:pos x="16" y="416"/>
                  </a:cxn>
                  <a:cxn ang="0">
                    <a:pos x="65" y="383"/>
                  </a:cxn>
                  <a:cxn ang="0">
                    <a:pos x="146" y="349"/>
                  </a:cxn>
                  <a:cxn ang="0">
                    <a:pos x="345" y="296"/>
                  </a:cxn>
                  <a:cxn ang="0">
                    <a:pos x="689" y="236"/>
                  </a:cxn>
                  <a:cxn ang="0">
                    <a:pos x="1133" y="182"/>
                  </a:cxn>
                  <a:cxn ang="0">
                    <a:pos x="1671" y="133"/>
                  </a:cxn>
                  <a:cxn ang="0">
                    <a:pos x="2291" y="90"/>
                  </a:cxn>
                  <a:cxn ang="0">
                    <a:pos x="2983" y="55"/>
                  </a:cxn>
                  <a:cxn ang="0">
                    <a:pos x="3741" y="27"/>
                  </a:cxn>
                  <a:cxn ang="0">
                    <a:pos x="4553" y="9"/>
                  </a:cxn>
                  <a:cxn ang="0">
                    <a:pos x="5408" y="0"/>
                  </a:cxn>
                  <a:cxn ang="0">
                    <a:pos x="5994" y="0"/>
                  </a:cxn>
                  <a:cxn ang="0">
                    <a:pos x="6851" y="9"/>
                  </a:cxn>
                  <a:cxn ang="0">
                    <a:pos x="7663" y="27"/>
                  </a:cxn>
                  <a:cxn ang="0">
                    <a:pos x="8419" y="55"/>
                  </a:cxn>
                  <a:cxn ang="0">
                    <a:pos x="9113" y="90"/>
                  </a:cxn>
                  <a:cxn ang="0">
                    <a:pos x="9733" y="133"/>
                  </a:cxn>
                  <a:cxn ang="0">
                    <a:pos x="10271" y="182"/>
                  </a:cxn>
                  <a:cxn ang="0">
                    <a:pos x="10715" y="236"/>
                  </a:cxn>
                  <a:cxn ang="0">
                    <a:pos x="11059" y="296"/>
                  </a:cxn>
                  <a:cxn ang="0">
                    <a:pos x="11258" y="349"/>
                  </a:cxn>
                  <a:cxn ang="0">
                    <a:pos x="11339" y="383"/>
                  </a:cxn>
                  <a:cxn ang="0">
                    <a:pos x="11388" y="416"/>
                  </a:cxn>
                  <a:cxn ang="0">
                    <a:pos x="11404" y="451"/>
                  </a:cxn>
                </a:cxnLst>
                <a:rect l="0" t="0" r="r" b="b"/>
                <a:pathLst>
                  <a:path w="11404" h="903">
                    <a:moveTo>
                      <a:pt x="11404" y="451"/>
                    </a:moveTo>
                    <a:lnTo>
                      <a:pt x="11404" y="451"/>
                    </a:lnTo>
                    <a:lnTo>
                      <a:pt x="11402" y="464"/>
                    </a:lnTo>
                    <a:lnTo>
                      <a:pt x="11397" y="474"/>
                    </a:lnTo>
                    <a:lnTo>
                      <a:pt x="11388" y="487"/>
                    </a:lnTo>
                    <a:lnTo>
                      <a:pt x="11374" y="497"/>
                    </a:lnTo>
                    <a:lnTo>
                      <a:pt x="11358" y="510"/>
                    </a:lnTo>
                    <a:lnTo>
                      <a:pt x="11339" y="520"/>
                    </a:lnTo>
                    <a:lnTo>
                      <a:pt x="11314" y="531"/>
                    </a:lnTo>
                    <a:lnTo>
                      <a:pt x="11288" y="543"/>
                    </a:lnTo>
                    <a:lnTo>
                      <a:pt x="11258" y="554"/>
                    </a:lnTo>
                    <a:lnTo>
                      <a:pt x="11224" y="564"/>
                    </a:lnTo>
                    <a:lnTo>
                      <a:pt x="11147" y="585"/>
                    </a:lnTo>
                    <a:lnTo>
                      <a:pt x="11059" y="606"/>
                    </a:lnTo>
                    <a:lnTo>
                      <a:pt x="10956" y="628"/>
                    </a:lnTo>
                    <a:lnTo>
                      <a:pt x="10842" y="647"/>
                    </a:lnTo>
                    <a:lnTo>
                      <a:pt x="10715" y="666"/>
                    </a:lnTo>
                    <a:lnTo>
                      <a:pt x="10577" y="686"/>
                    </a:lnTo>
                    <a:lnTo>
                      <a:pt x="10429" y="703"/>
                    </a:lnTo>
                    <a:lnTo>
                      <a:pt x="10271" y="721"/>
                    </a:lnTo>
                    <a:lnTo>
                      <a:pt x="10102" y="739"/>
                    </a:lnTo>
                    <a:lnTo>
                      <a:pt x="9922" y="754"/>
                    </a:lnTo>
                    <a:lnTo>
                      <a:pt x="9733" y="770"/>
                    </a:lnTo>
                    <a:lnTo>
                      <a:pt x="9536" y="786"/>
                    </a:lnTo>
                    <a:lnTo>
                      <a:pt x="9328" y="800"/>
                    </a:lnTo>
                    <a:lnTo>
                      <a:pt x="9113" y="813"/>
                    </a:lnTo>
                    <a:lnTo>
                      <a:pt x="8889" y="825"/>
                    </a:lnTo>
                    <a:lnTo>
                      <a:pt x="8659" y="837"/>
                    </a:lnTo>
                    <a:lnTo>
                      <a:pt x="8419" y="848"/>
                    </a:lnTo>
                    <a:lnTo>
                      <a:pt x="8174" y="858"/>
                    </a:lnTo>
                    <a:lnTo>
                      <a:pt x="7922" y="867"/>
                    </a:lnTo>
                    <a:lnTo>
                      <a:pt x="7663" y="876"/>
                    </a:lnTo>
                    <a:lnTo>
                      <a:pt x="7397" y="883"/>
                    </a:lnTo>
                    <a:lnTo>
                      <a:pt x="7127" y="888"/>
                    </a:lnTo>
                    <a:lnTo>
                      <a:pt x="6851" y="894"/>
                    </a:lnTo>
                    <a:lnTo>
                      <a:pt x="6571" y="897"/>
                    </a:lnTo>
                    <a:lnTo>
                      <a:pt x="6285" y="901"/>
                    </a:lnTo>
                    <a:lnTo>
                      <a:pt x="5994" y="903"/>
                    </a:lnTo>
                    <a:lnTo>
                      <a:pt x="5702" y="903"/>
                    </a:lnTo>
                    <a:lnTo>
                      <a:pt x="5702" y="903"/>
                    </a:lnTo>
                    <a:lnTo>
                      <a:pt x="5408" y="903"/>
                    </a:lnTo>
                    <a:lnTo>
                      <a:pt x="5119" y="901"/>
                    </a:lnTo>
                    <a:lnTo>
                      <a:pt x="4833" y="897"/>
                    </a:lnTo>
                    <a:lnTo>
                      <a:pt x="4553" y="894"/>
                    </a:lnTo>
                    <a:lnTo>
                      <a:pt x="4277" y="888"/>
                    </a:lnTo>
                    <a:lnTo>
                      <a:pt x="4007" y="883"/>
                    </a:lnTo>
                    <a:lnTo>
                      <a:pt x="3741" y="876"/>
                    </a:lnTo>
                    <a:lnTo>
                      <a:pt x="3482" y="867"/>
                    </a:lnTo>
                    <a:lnTo>
                      <a:pt x="3230" y="858"/>
                    </a:lnTo>
                    <a:lnTo>
                      <a:pt x="2983" y="848"/>
                    </a:lnTo>
                    <a:lnTo>
                      <a:pt x="2745" y="837"/>
                    </a:lnTo>
                    <a:lnTo>
                      <a:pt x="2515" y="825"/>
                    </a:lnTo>
                    <a:lnTo>
                      <a:pt x="2291" y="813"/>
                    </a:lnTo>
                    <a:lnTo>
                      <a:pt x="2076" y="800"/>
                    </a:lnTo>
                    <a:lnTo>
                      <a:pt x="1868" y="786"/>
                    </a:lnTo>
                    <a:lnTo>
                      <a:pt x="1671" y="770"/>
                    </a:lnTo>
                    <a:lnTo>
                      <a:pt x="1482" y="754"/>
                    </a:lnTo>
                    <a:lnTo>
                      <a:pt x="1302" y="739"/>
                    </a:lnTo>
                    <a:lnTo>
                      <a:pt x="1133" y="721"/>
                    </a:lnTo>
                    <a:lnTo>
                      <a:pt x="975" y="703"/>
                    </a:lnTo>
                    <a:lnTo>
                      <a:pt x="825" y="686"/>
                    </a:lnTo>
                    <a:lnTo>
                      <a:pt x="689" y="666"/>
                    </a:lnTo>
                    <a:lnTo>
                      <a:pt x="562" y="647"/>
                    </a:lnTo>
                    <a:lnTo>
                      <a:pt x="448" y="628"/>
                    </a:lnTo>
                    <a:lnTo>
                      <a:pt x="345" y="606"/>
                    </a:lnTo>
                    <a:lnTo>
                      <a:pt x="256" y="585"/>
                    </a:lnTo>
                    <a:lnTo>
                      <a:pt x="180" y="564"/>
                    </a:lnTo>
                    <a:lnTo>
                      <a:pt x="146" y="554"/>
                    </a:lnTo>
                    <a:lnTo>
                      <a:pt x="116" y="543"/>
                    </a:lnTo>
                    <a:lnTo>
                      <a:pt x="88" y="531"/>
                    </a:lnTo>
                    <a:lnTo>
                      <a:pt x="65" y="520"/>
                    </a:lnTo>
                    <a:lnTo>
                      <a:pt x="46" y="510"/>
                    </a:lnTo>
                    <a:lnTo>
                      <a:pt x="30" y="497"/>
                    </a:lnTo>
                    <a:lnTo>
                      <a:pt x="16" y="487"/>
                    </a:lnTo>
                    <a:lnTo>
                      <a:pt x="7" y="474"/>
                    </a:lnTo>
                    <a:lnTo>
                      <a:pt x="2" y="464"/>
                    </a:lnTo>
                    <a:lnTo>
                      <a:pt x="0" y="451"/>
                    </a:lnTo>
                    <a:lnTo>
                      <a:pt x="0" y="451"/>
                    </a:lnTo>
                    <a:lnTo>
                      <a:pt x="2" y="439"/>
                    </a:lnTo>
                    <a:lnTo>
                      <a:pt x="7" y="429"/>
                    </a:lnTo>
                    <a:lnTo>
                      <a:pt x="16" y="416"/>
                    </a:lnTo>
                    <a:lnTo>
                      <a:pt x="30" y="406"/>
                    </a:lnTo>
                    <a:lnTo>
                      <a:pt x="46" y="393"/>
                    </a:lnTo>
                    <a:lnTo>
                      <a:pt x="65" y="383"/>
                    </a:lnTo>
                    <a:lnTo>
                      <a:pt x="88" y="372"/>
                    </a:lnTo>
                    <a:lnTo>
                      <a:pt x="116" y="360"/>
                    </a:lnTo>
                    <a:lnTo>
                      <a:pt x="146" y="349"/>
                    </a:lnTo>
                    <a:lnTo>
                      <a:pt x="180" y="339"/>
                    </a:lnTo>
                    <a:lnTo>
                      <a:pt x="256" y="318"/>
                    </a:lnTo>
                    <a:lnTo>
                      <a:pt x="345" y="296"/>
                    </a:lnTo>
                    <a:lnTo>
                      <a:pt x="448" y="275"/>
                    </a:lnTo>
                    <a:lnTo>
                      <a:pt x="562" y="256"/>
                    </a:lnTo>
                    <a:lnTo>
                      <a:pt x="689" y="236"/>
                    </a:lnTo>
                    <a:lnTo>
                      <a:pt x="825" y="217"/>
                    </a:lnTo>
                    <a:lnTo>
                      <a:pt x="975" y="199"/>
                    </a:lnTo>
                    <a:lnTo>
                      <a:pt x="1133" y="182"/>
                    </a:lnTo>
                    <a:lnTo>
                      <a:pt x="1302" y="164"/>
                    </a:lnTo>
                    <a:lnTo>
                      <a:pt x="1482" y="148"/>
                    </a:lnTo>
                    <a:lnTo>
                      <a:pt x="1671" y="133"/>
                    </a:lnTo>
                    <a:lnTo>
                      <a:pt x="1868" y="117"/>
                    </a:lnTo>
                    <a:lnTo>
                      <a:pt x="2076" y="103"/>
                    </a:lnTo>
                    <a:lnTo>
                      <a:pt x="2291" y="90"/>
                    </a:lnTo>
                    <a:lnTo>
                      <a:pt x="2515" y="76"/>
                    </a:lnTo>
                    <a:lnTo>
                      <a:pt x="2745" y="66"/>
                    </a:lnTo>
                    <a:lnTo>
                      <a:pt x="2983" y="55"/>
                    </a:lnTo>
                    <a:lnTo>
                      <a:pt x="3230" y="44"/>
                    </a:lnTo>
                    <a:lnTo>
                      <a:pt x="3482" y="36"/>
                    </a:lnTo>
                    <a:lnTo>
                      <a:pt x="3741" y="27"/>
                    </a:lnTo>
                    <a:lnTo>
                      <a:pt x="4007" y="20"/>
                    </a:lnTo>
                    <a:lnTo>
                      <a:pt x="4277" y="14"/>
                    </a:lnTo>
                    <a:lnTo>
                      <a:pt x="4553" y="9"/>
                    </a:lnTo>
                    <a:lnTo>
                      <a:pt x="4833" y="6"/>
                    </a:lnTo>
                    <a:lnTo>
                      <a:pt x="5119" y="2"/>
                    </a:lnTo>
                    <a:lnTo>
                      <a:pt x="5408" y="0"/>
                    </a:lnTo>
                    <a:lnTo>
                      <a:pt x="5702" y="0"/>
                    </a:lnTo>
                    <a:lnTo>
                      <a:pt x="5702" y="0"/>
                    </a:lnTo>
                    <a:lnTo>
                      <a:pt x="5994" y="0"/>
                    </a:lnTo>
                    <a:lnTo>
                      <a:pt x="6285" y="2"/>
                    </a:lnTo>
                    <a:lnTo>
                      <a:pt x="6571" y="6"/>
                    </a:lnTo>
                    <a:lnTo>
                      <a:pt x="6851" y="9"/>
                    </a:lnTo>
                    <a:lnTo>
                      <a:pt x="7127" y="14"/>
                    </a:lnTo>
                    <a:lnTo>
                      <a:pt x="7397" y="20"/>
                    </a:lnTo>
                    <a:lnTo>
                      <a:pt x="7663" y="27"/>
                    </a:lnTo>
                    <a:lnTo>
                      <a:pt x="7922" y="36"/>
                    </a:lnTo>
                    <a:lnTo>
                      <a:pt x="8174" y="44"/>
                    </a:lnTo>
                    <a:lnTo>
                      <a:pt x="8419" y="55"/>
                    </a:lnTo>
                    <a:lnTo>
                      <a:pt x="8659" y="66"/>
                    </a:lnTo>
                    <a:lnTo>
                      <a:pt x="8889" y="76"/>
                    </a:lnTo>
                    <a:lnTo>
                      <a:pt x="9113" y="90"/>
                    </a:lnTo>
                    <a:lnTo>
                      <a:pt x="9328" y="103"/>
                    </a:lnTo>
                    <a:lnTo>
                      <a:pt x="9536" y="117"/>
                    </a:lnTo>
                    <a:lnTo>
                      <a:pt x="9733" y="133"/>
                    </a:lnTo>
                    <a:lnTo>
                      <a:pt x="9922" y="148"/>
                    </a:lnTo>
                    <a:lnTo>
                      <a:pt x="10102" y="164"/>
                    </a:lnTo>
                    <a:lnTo>
                      <a:pt x="10271" y="182"/>
                    </a:lnTo>
                    <a:lnTo>
                      <a:pt x="10429" y="199"/>
                    </a:lnTo>
                    <a:lnTo>
                      <a:pt x="10577" y="217"/>
                    </a:lnTo>
                    <a:lnTo>
                      <a:pt x="10715" y="236"/>
                    </a:lnTo>
                    <a:lnTo>
                      <a:pt x="10842" y="256"/>
                    </a:lnTo>
                    <a:lnTo>
                      <a:pt x="10956" y="275"/>
                    </a:lnTo>
                    <a:lnTo>
                      <a:pt x="11059" y="296"/>
                    </a:lnTo>
                    <a:lnTo>
                      <a:pt x="11147" y="318"/>
                    </a:lnTo>
                    <a:lnTo>
                      <a:pt x="11224" y="339"/>
                    </a:lnTo>
                    <a:lnTo>
                      <a:pt x="11258" y="349"/>
                    </a:lnTo>
                    <a:lnTo>
                      <a:pt x="11288" y="360"/>
                    </a:lnTo>
                    <a:lnTo>
                      <a:pt x="11314" y="372"/>
                    </a:lnTo>
                    <a:lnTo>
                      <a:pt x="11339" y="383"/>
                    </a:lnTo>
                    <a:lnTo>
                      <a:pt x="11358" y="393"/>
                    </a:lnTo>
                    <a:lnTo>
                      <a:pt x="11374" y="406"/>
                    </a:lnTo>
                    <a:lnTo>
                      <a:pt x="11388" y="416"/>
                    </a:lnTo>
                    <a:lnTo>
                      <a:pt x="11397" y="429"/>
                    </a:lnTo>
                    <a:lnTo>
                      <a:pt x="11402" y="439"/>
                    </a:lnTo>
                    <a:lnTo>
                      <a:pt x="11404" y="451"/>
                    </a:lnTo>
                    <a:lnTo>
                      <a:pt x="11404" y="451"/>
                    </a:lnTo>
                    <a:close/>
                  </a:path>
                </a:pathLst>
              </a:custGeom>
              <a:gradFill>
                <a:gsLst>
                  <a:gs pos="0">
                    <a:schemeClr val="bg1">
                      <a:lumMod val="50000"/>
                    </a:schemeClr>
                  </a:gs>
                  <a:gs pos="35000">
                    <a:schemeClr val="bg1">
                      <a:lumMod val="65000"/>
                    </a:schemeClr>
                  </a:gs>
                  <a:gs pos="99000">
                    <a:schemeClr val="bg1">
                      <a:lumMod val="75000"/>
                    </a:schemeClr>
                  </a:gs>
                  <a:gs pos="65000">
                    <a:schemeClr val="bg1">
                      <a:lumMod val="85000"/>
                    </a:schemeClr>
                  </a:gs>
                </a:gsLst>
                <a:path path="circle">
                  <a:fillToRect l="100000" t="100000"/>
                </a:path>
              </a:gradFill>
              <a:ln w="9525">
                <a:gradFill flip="none" rotWithShape="1">
                  <a:gsLst>
                    <a:gs pos="0">
                      <a:schemeClr val="accent1">
                        <a:lumMod val="5000"/>
                        <a:lumOff val="95000"/>
                      </a:schemeClr>
                    </a:gs>
                    <a:gs pos="63000">
                      <a:schemeClr val="bg1">
                        <a:lumMod val="65000"/>
                      </a:schemeClr>
                    </a:gs>
                    <a:gs pos="82000">
                      <a:schemeClr val="tx1">
                        <a:lumMod val="50000"/>
                        <a:lumOff val="50000"/>
                      </a:schemeClr>
                    </a:gs>
                    <a:gs pos="100000">
                      <a:schemeClr val="bg2">
                        <a:lumMod val="75000"/>
                      </a:schemeClr>
                    </a:gs>
                  </a:gsLst>
                  <a:path path="circle">
                    <a:fillToRect l="100000" t="100000"/>
                  </a:path>
                  <a:tileRect r="-100000" b="-100000"/>
                </a:grad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grpSp>
      </p:grpSp>
      <p:sp>
        <p:nvSpPr>
          <p:cNvPr id="5" name="Rechthoek 4">
            <a:extLst>
              <a:ext uri="{FF2B5EF4-FFF2-40B4-BE49-F238E27FC236}">
                <a16:creationId xmlns:a16="http://schemas.microsoft.com/office/drawing/2014/main" id="{9F591CDE-476A-8747-9DDB-3046720C11C0}"/>
              </a:ext>
            </a:extLst>
          </p:cNvPr>
          <p:cNvSpPr/>
          <p:nvPr userDrawn="1"/>
        </p:nvSpPr>
        <p:spPr bwMode="auto">
          <a:xfrm>
            <a:off x="1" y="5192135"/>
            <a:ext cx="9144000" cy="1693769"/>
          </a:xfrm>
          <a:prstGeom prst="rect">
            <a:avLst/>
          </a:prstGeom>
          <a:gradFill flip="none" rotWithShape="1">
            <a:gsLst>
              <a:gs pos="0">
                <a:schemeClr val="bg1">
                  <a:lumMod val="85000"/>
                </a:schemeClr>
              </a:gs>
              <a:gs pos="100000">
                <a:schemeClr val="bg1">
                  <a:lumMod val="85000"/>
                  <a:alpha val="18000"/>
                </a:schemeClr>
              </a:gs>
            </a:gsLst>
            <a:lin ang="16200000" scaled="1"/>
            <a:tileRect/>
          </a:gradFill>
          <a:ln w="9525" cap="flat" cmpd="sng" algn="ctr">
            <a:noFill/>
            <a:prstDash val="solid"/>
            <a:round/>
            <a:headEnd type="none" w="med" len="med"/>
            <a:tailEnd type="none" w="med" len="med"/>
          </a:ln>
          <a:effectLst/>
        </p:spPr>
        <p:txBody>
          <a:bodyPr vert="horz" wrap="square" lIns="68598" tIns="34299" rIns="68598" bIns="34299" numCol="1" rtlCol="0" anchor="t" anchorCtr="0" compatLnSpc="1">
            <a:prstTxWarp prst="textNoShape">
              <a:avLst/>
            </a:prstTxWarp>
          </a:bodyPr>
          <a:lstStyle/>
          <a:p>
            <a:pPr rtl="0"/>
            <a:endParaRPr lang="nl-NL" sz="1801" noProof="0"/>
          </a:p>
        </p:txBody>
      </p:sp>
      <p:grpSp>
        <p:nvGrpSpPr>
          <p:cNvPr id="7" name="Groep 104">
            <a:extLst>
              <a:ext uri="{FF2B5EF4-FFF2-40B4-BE49-F238E27FC236}">
                <a16:creationId xmlns:a16="http://schemas.microsoft.com/office/drawing/2014/main" id="{2269CE00-9B81-FF4A-B76F-EC7CA5914A4A}"/>
              </a:ext>
            </a:extLst>
          </p:cNvPr>
          <p:cNvGrpSpPr/>
          <p:nvPr userDrawn="1"/>
        </p:nvGrpSpPr>
        <p:grpSpPr>
          <a:xfrm>
            <a:off x="5736602" y="2764052"/>
            <a:ext cx="2893049" cy="1066688"/>
            <a:chOff x="5840664" y="3124200"/>
            <a:chExt cx="3200400" cy="1600200"/>
          </a:xfrm>
          <a:gradFill flip="none" rotWithShape="1">
            <a:gsLst>
              <a:gs pos="0">
                <a:schemeClr val="accent3">
                  <a:lumMod val="40000"/>
                  <a:lumOff val="60000"/>
                </a:schemeClr>
              </a:gs>
              <a:gs pos="62000">
                <a:schemeClr val="accent3">
                  <a:lumMod val="95000"/>
                  <a:lumOff val="5000"/>
                </a:schemeClr>
              </a:gs>
              <a:gs pos="100000">
                <a:schemeClr val="accent3">
                  <a:lumMod val="60000"/>
                </a:schemeClr>
              </a:gs>
            </a:gsLst>
            <a:path path="shape">
              <a:fillToRect l="50000" t="50000" r="50000" b="50000"/>
            </a:path>
            <a:tileRect/>
          </a:gradFill>
        </p:grpSpPr>
        <p:sp>
          <p:nvSpPr>
            <p:cNvPr id="9" name="Freeform 5">
              <a:extLst>
                <a:ext uri="{FF2B5EF4-FFF2-40B4-BE49-F238E27FC236}">
                  <a16:creationId xmlns:a16="http://schemas.microsoft.com/office/drawing/2014/main" id="{02591D5E-AD47-844D-8260-84425F52AADA}"/>
                </a:ext>
              </a:extLst>
            </p:cNvPr>
            <p:cNvSpPr>
              <a:spLocks/>
            </p:cNvSpPr>
            <p:nvPr/>
          </p:nvSpPr>
          <p:spPr bwMode="auto">
            <a:xfrm>
              <a:off x="7239000" y="3505200"/>
              <a:ext cx="396240" cy="1219200"/>
            </a:xfrm>
            <a:custGeom>
              <a:avLst/>
              <a:gdLst/>
              <a:ahLst/>
              <a:cxnLst>
                <a:cxn ang="0">
                  <a:pos x="1404" y="3824"/>
                </a:cxn>
                <a:cxn ang="0">
                  <a:pos x="1403" y="3859"/>
                </a:cxn>
                <a:cxn ang="0">
                  <a:pos x="1396" y="3926"/>
                </a:cxn>
                <a:cxn ang="0">
                  <a:pos x="1382" y="3986"/>
                </a:cxn>
                <a:cxn ang="0">
                  <a:pos x="1361" y="4040"/>
                </a:cxn>
                <a:cxn ang="0">
                  <a:pos x="1335" y="4088"/>
                </a:cxn>
                <a:cxn ang="0">
                  <a:pos x="1302" y="4132"/>
                </a:cxn>
                <a:cxn ang="0">
                  <a:pos x="1264" y="4169"/>
                </a:cxn>
                <a:cxn ang="0">
                  <a:pos x="1222" y="4203"/>
                </a:cxn>
                <a:cxn ang="0">
                  <a:pos x="1174" y="4232"/>
                </a:cxn>
                <a:cxn ang="0">
                  <a:pos x="1122" y="4256"/>
                </a:cxn>
                <a:cxn ang="0">
                  <a:pos x="1066" y="4275"/>
                </a:cxn>
                <a:cxn ang="0">
                  <a:pos x="1007" y="4291"/>
                </a:cxn>
                <a:cxn ang="0">
                  <a:pos x="943" y="4303"/>
                </a:cxn>
                <a:cxn ang="0">
                  <a:pos x="878" y="4311"/>
                </a:cxn>
                <a:cxn ang="0">
                  <a:pos x="809" y="4318"/>
                </a:cxn>
                <a:cxn ang="0">
                  <a:pos x="738" y="4320"/>
                </a:cxn>
                <a:cxn ang="0">
                  <a:pos x="702" y="4320"/>
                </a:cxn>
                <a:cxn ang="0">
                  <a:pos x="666" y="4320"/>
                </a:cxn>
                <a:cxn ang="0">
                  <a:pos x="595" y="4318"/>
                </a:cxn>
                <a:cxn ang="0">
                  <a:pos x="526" y="4311"/>
                </a:cxn>
                <a:cxn ang="0">
                  <a:pos x="461" y="4303"/>
                </a:cxn>
                <a:cxn ang="0">
                  <a:pos x="397" y="4291"/>
                </a:cxn>
                <a:cxn ang="0">
                  <a:pos x="337" y="4275"/>
                </a:cxn>
                <a:cxn ang="0">
                  <a:pos x="282" y="4256"/>
                </a:cxn>
                <a:cxn ang="0">
                  <a:pos x="229" y="4232"/>
                </a:cxn>
                <a:cxn ang="0">
                  <a:pos x="182" y="4203"/>
                </a:cxn>
                <a:cxn ang="0">
                  <a:pos x="140" y="4169"/>
                </a:cxn>
                <a:cxn ang="0">
                  <a:pos x="102" y="4132"/>
                </a:cxn>
                <a:cxn ang="0">
                  <a:pos x="69" y="4088"/>
                </a:cxn>
                <a:cxn ang="0">
                  <a:pos x="43" y="4040"/>
                </a:cxn>
                <a:cxn ang="0">
                  <a:pos x="22" y="3986"/>
                </a:cxn>
                <a:cxn ang="0">
                  <a:pos x="8" y="3926"/>
                </a:cxn>
                <a:cxn ang="0">
                  <a:pos x="1" y="3859"/>
                </a:cxn>
                <a:cxn ang="0">
                  <a:pos x="0" y="0"/>
                </a:cxn>
              </a:cxnLst>
              <a:rect l="0" t="0" r="r" b="b"/>
              <a:pathLst>
                <a:path w="1404" h="4320">
                  <a:moveTo>
                    <a:pt x="1404" y="0"/>
                  </a:moveTo>
                  <a:lnTo>
                    <a:pt x="1404" y="3824"/>
                  </a:lnTo>
                  <a:lnTo>
                    <a:pt x="1404" y="3824"/>
                  </a:lnTo>
                  <a:lnTo>
                    <a:pt x="1403" y="3859"/>
                  </a:lnTo>
                  <a:lnTo>
                    <a:pt x="1401" y="3893"/>
                  </a:lnTo>
                  <a:lnTo>
                    <a:pt x="1396" y="3926"/>
                  </a:lnTo>
                  <a:lnTo>
                    <a:pt x="1390" y="3956"/>
                  </a:lnTo>
                  <a:lnTo>
                    <a:pt x="1382" y="3986"/>
                  </a:lnTo>
                  <a:lnTo>
                    <a:pt x="1372" y="4013"/>
                  </a:lnTo>
                  <a:lnTo>
                    <a:pt x="1361" y="4040"/>
                  </a:lnTo>
                  <a:lnTo>
                    <a:pt x="1349" y="4065"/>
                  </a:lnTo>
                  <a:lnTo>
                    <a:pt x="1335" y="4088"/>
                  </a:lnTo>
                  <a:lnTo>
                    <a:pt x="1319" y="4110"/>
                  </a:lnTo>
                  <a:lnTo>
                    <a:pt x="1302" y="4132"/>
                  </a:lnTo>
                  <a:lnTo>
                    <a:pt x="1284" y="4152"/>
                  </a:lnTo>
                  <a:lnTo>
                    <a:pt x="1264" y="4169"/>
                  </a:lnTo>
                  <a:lnTo>
                    <a:pt x="1244" y="4187"/>
                  </a:lnTo>
                  <a:lnTo>
                    <a:pt x="1222" y="4203"/>
                  </a:lnTo>
                  <a:lnTo>
                    <a:pt x="1199" y="4217"/>
                  </a:lnTo>
                  <a:lnTo>
                    <a:pt x="1174" y="4232"/>
                  </a:lnTo>
                  <a:lnTo>
                    <a:pt x="1149" y="4244"/>
                  </a:lnTo>
                  <a:lnTo>
                    <a:pt x="1122" y="4256"/>
                  </a:lnTo>
                  <a:lnTo>
                    <a:pt x="1095" y="4265"/>
                  </a:lnTo>
                  <a:lnTo>
                    <a:pt x="1066" y="4275"/>
                  </a:lnTo>
                  <a:lnTo>
                    <a:pt x="1037" y="4283"/>
                  </a:lnTo>
                  <a:lnTo>
                    <a:pt x="1007" y="4291"/>
                  </a:lnTo>
                  <a:lnTo>
                    <a:pt x="975" y="4297"/>
                  </a:lnTo>
                  <a:lnTo>
                    <a:pt x="943" y="4303"/>
                  </a:lnTo>
                  <a:lnTo>
                    <a:pt x="911" y="4308"/>
                  </a:lnTo>
                  <a:lnTo>
                    <a:pt x="878" y="4311"/>
                  </a:lnTo>
                  <a:lnTo>
                    <a:pt x="844" y="4315"/>
                  </a:lnTo>
                  <a:lnTo>
                    <a:pt x="809" y="4318"/>
                  </a:lnTo>
                  <a:lnTo>
                    <a:pt x="774" y="4319"/>
                  </a:lnTo>
                  <a:lnTo>
                    <a:pt x="738" y="4320"/>
                  </a:lnTo>
                  <a:lnTo>
                    <a:pt x="702" y="4320"/>
                  </a:lnTo>
                  <a:lnTo>
                    <a:pt x="702" y="4320"/>
                  </a:lnTo>
                  <a:lnTo>
                    <a:pt x="702" y="4320"/>
                  </a:lnTo>
                  <a:lnTo>
                    <a:pt x="666" y="4320"/>
                  </a:lnTo>
                  <a:lnTo>
                    <a:pt x="630" y="4319"/>
                  </a:lnTo>
                  <a:lnTo>
                    <a:pt x="595" y="4318"/>
                  </a:lnTo>
                  <a:lnTo>
                    <a:pt x="560" y="4315"/>
                  </a:lnTo>
                  <a:lnTo>
                    <a:pt x="526" y="4311"/>
                  </a:lnTo>
                  <a:lnTo>
                    <a:pt x="493" y="4308"/>
                  </a:lnTo>
                  <a:lnTo>
                    <a:pt x="461" y="4303"/>
                  </a:lnTo>
                  <a:lnTo>
                    <a:pt x="429" y="4297"/>
                  </a:lnTo>
                  <a:lnTo>
                    <a:pt x="397" y="4291"/>
                  </a:lnTo>
                  <a:lnTo>
                    <a:pt x="367" y="4283"/>
                  </a:lnTo>
                  <a:lnTo>
                    <a:pt x="337" y="4275"/>
                  </a:lnTo>
                  <a:lnTo>
                    <a:pt x="309" y="4265"/>
                  </a:lnTo>
                  <a:lnTo>
                    <a:pt x="282" y="4256"/>
                  </a:lnTo>
                  <a:lnTo>
                    <a:pt x="255" y="4244"/>
                  </a:lnTo>
                  <a:lnTo>
                    <a:pt x="229" y="4232"/>
                  </a:lnTo>
                  <a:lnTo>
                    <a:pt x="205" y="4217"/>
                  </a:lnTo>
                  <a:lnTo>
                    <a:pt x="182" y="4203"/>
                  </a:lnTo>
                  <a:lnTo>
                    <a:pt x="160" y="4187"/>
                  </a:lnTo>
                  <a:lnTo>
                    <a:pt x="140" y="4169"/>
                  </a:lnTo>
                  <a:lnTo>
                    <a:pt x="120" y="4152"/>
                  </a:lnTo>
                  <a:lnTo>
                    <a:pt x="102" y="4132"/>
                  </a:lnTo>
                  <a:lnTo>
                    <a:pt x="84" y="4110"/>
                  </a:lnTo>
                  <a:lnTo>
                    <a:pt x="69" y="4088"/>
                  </a:lnTo>
                  <a:lnTo>
                    <a:pt x="55" y="4065"/>
                  </a:lnTo>
                  <a:lnTo>
                    <a:pt x="43" y="4040"/>
                  </a:lnTo>
                  <a:lnTo>
                    <a:pt x="32" y="4013"/>
                  </a:lnTo>
                  <a:lnTo>
                    <a:pt x="22" y="3986"/>
                  </a:lnTo>
                  <a:lnTo>
                    <a:pt x="14" y="3956"/>
                  </a:lnTo>
                  <a:lnTo>
                    <a:pt x="8" y="3926"/>
                  </a:lnTo>
                  <a:lnTo>
                    <a:pt x="3" y="3893"/>
                  </a:lnTo>
                  <a:lnTo>
                    <a:pt x="1" y="3859"/>
                  </a:lnTo>
                  <a:lnTo>
                    <a:pt x="0" y="3824"/>
                  </a:lnTo>
                  <a:lnTo>
                    <a:pt x="0" y="0"/>
                  </a:lnTo>
                  <a:lnTo>
                    <a:pt x="1404" y="0"/>
                  </a:lnTo>
                  <a:close/>
                </a:path>
              </a:pathLst>
            </a:custGeom>
            <a:gradFill flip="none" rotWithShape="1">
              <a:gsLst>
                <a:gs pos="0">
                  <a:schemeClr val="tx1"/>
                </a:gs>
                <a:gs pos="62000">
                  <a:schemeClr val="tx1"/>
                </a:gs>
                <a:gs pos="66000">
                  <a:schemeClr val="tx1"/>
                </a:gs>
                <a:gs pos="100000">
                  <a:schemeClr val="tx1"/>
                </a:gs>
              </a:gsLst>
              <a:path path="circle">
                <a:fillToRect l="100000" t="100000"/>
              </a:path>
              <a:tileRect r="-100000" b="-100000"/>
            </a:gradFill>
            <a:ln w="9525">
              <a:gradFill>
                <a:gsLst>
                  <a:gs pos="0">
                    <a:schemeClr val="accent1">
                      <a:lumMod val="5000"/>
                      <a:lumOff val="95000"/>
                    </a:schemeClr>
                  </a:gs>
                  <a:gs pos="63000">
                    <a:schemeClr val="bg1">
                      <a:lumMod val="65000"/>
                    </a:schemeClr>
                  </a:gs>
                  <a:gs pos="82000">
                    <a:schemeClr val="tx1">
                      <a:lumMod val="50000"/>
                      <a:lumOff val="50000"/>
                    </a:schemeClr>
                  </a:gs>
                  <a:gs pos="100000">
                    <a:schemeClr val="bg2">
                      <a:lumMod val="75000"/>
                    </a:schemeClr>
                  </a:gs>
                </a:gsLst>
                <a:lin ang="5400000" scaled="1"/>
              </a:grad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grpSp>
          <p:nvGrpSpPr>
            <p:cNvPr id="10" name="Groep 91">
              <a:extLst>
                <a:ext uri="{FF2B5EF4-FFF2-40B4-BE49-F238E27FC236}">
                  <a16:creationId xmlns:a16="http://schemas.microsoft.com/office/drawing/2014/main" id="{8A0182ED-66BD-644F-9B7D-0546A3654D4A}"/>
                </a:ext>
              </a:extLst>
            </p:cNvPr>
            <p:cNvGrpSpPr/>
            <p:nvPr/>
          </p:nvGrpSpPr>
          <p:grpSpPr>
            <a:xfrm>
              <a:off x="5840664" y="3124200"/>
              <a:ext cx="3200400" cy="480337"/>
              <a:chOff x="5840664" y="3124200"/>
              <a:chExt cx="3200400" cy="480337"/>
            </a:xfrm>
            <a:grpFill/>
          </p:grpSpPr>
          <p:sp>
            <p:nvSpPr>
              <p:cNvPr id="11" name="Freeform 5">
                <a:extLst>
                  <a:ext uri="{FF2B5EF4-FFF2-40B4-BE49-F238E27FC236}">
                    <a16:creationId xmlns:a16="http://schemas.microsoft.com/office/drawing/2014/main" id="{CFB22C03-438C-3D4F-A83D-9F19F45ECA7D}"/>
                  </a:ext>
                </a:extLst>
              </p:cNvPr>
              <p:cNvSpPr>
                <a:spLocks/>
              </p:cNvSpPr>
              <p:nvPr/>
            </p:nvSpPr>
            <p:spPr bwMode="auto">
              <a:xfrm>
                <a:off x="5840664" y="3124200"/>
                <a:ext cx="3200400" cy="271144"/>
              </a:xfrm>
              <a:custGeom>
                <a:avLst/>
                <a:gdLst/>
                <a:ahLst/>
                <a:cxnLst>
                  <a:cxn ang="0">
                    <a:pos x="11518" y="500"/>
                  </a:cxn>
                  <a:cxn ang="0">
                    <a:pos x="11490" y="539"/>
                  </a:cxn>
                  <a:cxn ang="0">
                    <a:pos x="11430" y="574"/>
                  </a:cxn>
                  <a:cxn ang="0">
                    <a:pos x="11339" y="610"/>
                  </a:cxn>
                  <a:cxn ang="0">
                    <a:pos x="11067" y="678"/>
                  </a:cxn>
                  <a:cxn ang="0">
                    <a:pos x="10685" y="742"/>
                  </a:cxn>
                  <a:cxn ang="0">
                    <a:pos x="10204" y="798"/>
                  </a:cxn>
                  <a:cxn ang="0">
                    <a:pos x="9633" y="849"/>
                  </a:cxn>
                  <a:cxn ang="0">
                    <a:pos x="8979" y="893"/>
                  </a:cxn>
                  <a:cxn ang="0">
                    <a:pos x="8257" y="929"/>
                  </a:cxn>
                  <a:cxn ang="0">
                    <a:pos x="7473" y="955"/>
                  </a:cxn>
                  <a:cxn ang="0">
                    <a:pos x="6637" y="971"/>
                  </a:cxn>
                  <a:cxn ang="0">
                    <a:pos x="5760" y="976"/>
                  </a:cxn>
                  <a:cxn ang="0">
                    <a:pos x="5171" y="974"/>
                  </a:cxn>
                  <a:cxn ang="0">
                    <a:pos x="4320" y="962"/>
                  </a:cxn>
                  <a:cxn ang="0">
                    <a:pos x="3519" y="939"/>
                  </a:cxn>
                  <a:cxn ang="0">
                    <a:pos x="2773" y="906"/>
                  </a:cxn>
                  <a:cxn ang="0">
                    <a:pos x="2097" y="865"/>
                  </a:cxn>
                  <a:cxn ang="0">
                    <a:pos x="1496" y="818"/>
                  </a:cxn>
                  <a:cxn ang="0">
                    <a:pos x="985" y="761"/>
                  </a:cxn>
                  <a:cxn ang="0">
                    <a:pos x="569" y="699"/>
                  </a:cxn>
                  <a:cxn ang="0">
                    <a:pos x="259" y="634"/>
                  </a:cxn>
                  <a:cxn ang="0">
                    <a:pos x="118" y="587"/>
                  </a:cxn>
                  <a:cxn ang="0">
                    <a:pos x="48" y="551"/>
                  </a:cxn>
                  <a:cxn ang="0">
                    <a:pos x="9" y="514"/>
                  </a:cxn>
                  <a:cxn ang="0">
                    <a:pos x="0" y="488"/>
                  </a:cxn>
                  <a:cxn ang="0">
                    <a:pos x="18" y="451"/>
                  </a:cxn>
                  <a:cxn ang="0">
                    <a:pos x="67" y="414"/>
                  </a:cxn>
                  <a:cxn ang="0">
                    <a:pos x="148" y="379"/>
                  </a:cxn>
                  <a:cxn ang="0">
                    <a:pos x="351" y="321"/>
                  </a:cxn>
                  <a:cxn ang="0">
                    <a:pos x="696" y="255"/>
                  </a:cxn>
                  <a:cxn ang="0">
                    <a:pos x="1145" y="197"/>
                  </a:cxn>
                  <a:cxn ang="0">
                    <a:pos x="1688" y="143"/>
                  </a:cxn>
                  <a:cxn ang="0">
                    <a:pos x="2314" y="97"/>
                  </a:cxn>
                  <a:cxn ang="0">
                    <a:pos x="3015" y="60"/>
                  </a:cxn>
                  <a:cxn ang="0">
                    <a:pos x="3780" y="30"/>
                  </a:cxn>
                  <a:cxn ang="0">
                    <a:pos x="4599" y="11"/>
                  </a:cxn>
                  <a:cxn ang="0">
                    <a:pos x="5464" y="2"/>
                  </a:cxn>
                  <a:cxn ang="0">
                    <a:pos x="6056" y="2"/>
                  </a:cxn>
                  <a:cxn ang="0">
                    <a:pos x="6921" y="11"/>
                  </a:cxn>
                  <a:cxn ang="0">
                    <a:pos x="7740" y="30"/>
                  </a:cxn>
                  <a:cxn ang="0">
                    <a:pos x="8505" y="60"/>
                  </a:cxn>
                  <a:cxn ang="0">
                    <a:pos x="9206" y="97"/>
                  </a:cxn>
                  <a:cxn ang="0">
                    <a:pos x="9832" y="143"/>
                  </a:cxn>
                  <a:cxn ang="0">
                    <a:pos x="10375" y="197"/>
                  </a:cxn>
                  <a:cxn ang="0">
                    <a:pos x="10824" y="255"/>
                  </a:cxn>
                  <a:cxn ang="0">
                    <a:pos x="11169" y="321"/>
                  </a:cxn>
                  <a:cxn ang="0">
                    <a:pos x="11372" y="379"/>
                  </a:cxn>
                  <a:cxn ang="0">
                    <a:pos x="11453" y="414"/>
                  </a:cxn>
                  <a:cxn ang="0">
                    <a:pos x="11502" y="451"/>
                  </a:cxn>
                  <a:cxn ang="0">
                    <a:pos x="11520" y="488"/>
                  </a:cxn>
                </a:cxnLst>
                <a:rect l="0" t="0" r="r" b="b"/>
                <a:pathLst>
                  <a:path w="11520" h="976">
                    <a:moveTo>
                      <a:pt x="11520" y="488"/>
                    </a:moveTo>
                    <a:lnTo>
                      <a:pt x="11520" y="488"/>
                    </a:lnTo>
                    <a:lnTo>
                      <a:pt x="11518" y="500"/>
                    </a:lnTo>
                    <a:lnTo>
                      <a:pt x="11511" y="514"/>
                    </a:lnTo>
                    <a:lnTo>
                      <a:pt x="11502" y="527"/>
                    </a:lnTo>
                    <a:lnTo>
                      <a:pt x="11490" y="539"/>
                    </a:lnTo>
                    <a:lnTo>
                      <a:pt x="11472" y="551"/>
                    </a:lnTo>
                    <a:lnTo>
                      <a:pt x="11453" y="562"/>
                    </a:lnTo>
                    <a:lnTo>
                      <a:pt x="11430" y="574"/>
                    </a:lnTo>
                    <a:lnTo>
                      <a:pt x="11402" y="587"/>
                    </a:lnTo>
                    <a:lnTo>
                      <a:pt x="11372" y="599"/>
                    </a:lnTo>
                    <a:lnTo>
                      <a:pt x="11339" y="610"/>
                    </a:lnTo>
                    <a:lnTo>
                      <a:pt x="11261" y="634"/>
                    </a:lnTo>
                    <a:lnTo>
                      <a:pt x="11169" y="655"/>
                    </a:lnTo>
                    <a:lnTo>
                      <a:pt x="11067" y="678"/>
                    </a:lnTo>
                    <a:lnTo>
                      <a:pt x="10951" y="699"/>
                    </a:lnTo>
                    <a:lnTo>
                      <a:pt x="10824" y="721"/>
                    </a:lnTo>
                    <a:lnTo>
                      <a:pt x="10685" y="742"/>
                    </a:lnTo>
                    <a:lnTo>
                      <a:pt x="10535" y="761"/>
                    </a:lnTo>
                    <a:lnTo>
                      <a:pt x="10375" y="781"/>
                    </a:lnTo>
                    <a:lnTo>
                      <a:pt x="10204" y="798"/>
                    </a:lnTo>
                    <a:lnTo>
                      <a:pt x="10022" y="818"/>
                    </a:lnTo>
                    <a:lnTo>
                      <a:pt x="9832" y="833"/>
                    </a:lnTo>
                    <a:lnTo>
                      <a:pt x="9633" y="849"/>
                    </a:lnTo>
                    <a:lnTo>
                      <a:pt x="9423" y="865"/>
                    </a:lnTo>
                    <a:lnTo>
                      <a:pt x="9206" y="879"/>
                    </a:lnTo>
                    <a:lnTo>
                      <a:pt x="8979" y="893"/>
                    </a:lnTo>
                    <a:lnTo>
                      <a:pt x="8747" y="906"/>
                    </a:lnTo>
                    <a:lnTo>
                      <a:pt x="8505" y="918"/>
                    </a:lnTo>
                    <a:lnTo>
                      <a:pt x="8257" y="929"/>
                    </a:lnTo>
                    <a:lnTo>
                      <a:pt x="8001" y="939"/>
                    </a:lnTo>
                    <a:lnTo>
                      <a:pt x="7740" y="946"/>
                    </a:lnTo>
                    <a:lnTo>
                      <a:pt x="7473" y="955"/>
                    </a:lnTo>
                    <a:lnTo>
                      <a:pt x="7200" y="962"/>
                    </a:lnTo>
                    <a:lnTo>
                      <a:pt x="6921" y="967"/>
                    </a:lnTo>
                    <a:lnTo>
                      <a:pt x="6637" y="971"/>
                    </a:lnTo>
                    <a:lnTo>
                      <a:pt x="6349" y="974"/>
                    </a:lnTo>
                    <a:lnTo>
                      <a:pt x="6056" y="976"/>
                    </a:lnTo>
                    <a:lnTo>
                      <a:pt x="5760" y="976"/>
                    </a:lnTo>
                    <a:lnTo>
                      <a:pt x="5760" y="976"/>
                    </a:lnTo>
                    <a:lnTo>
                      <a:pt x="5464" y="976"/>
                    </a:lnTo>
                    <a:lnTo>
                      <a:pt x="5171" y="974"/>
                    </a:lnTo>
                    <a:lnTo>
                      <a:pt x="4883" y="971"/>
                    </a:lnTo>
                    <a:lnTo>
                      <a:pt x="4599" y="967"/>
                    </a:lnTo>
                    <a:lnTo>
                      <a:pt x="4320" y="962"/>
                    </a:lnTo>
                    <a:lnTo>
                      <a:pt x="4047" y="955"/>
                    </a:lnTo>
                    <a:lnTo>
                      <a:pt x="3780" y="946"/>
                    </a:lnTo>
                    <a:lnTo>
                      <a:pt x="3519" y="939"/>
                    </a:lnTo>
                    <a:lnTo>
                      <a:pt x="3263" y="929"/>
                    </a:lnTo>
                    <a:lnTo>
                      <a:pt x="3015" y="918"/>
                    </a:lnTo>
                    <a:lnTo>
                      <a:pt x="2773" y="906"/>
                    </a:lnTo>
                    <a:lnTo>
                      <a:pt x="2539" y="893"/>
                    </a:lnTo>
                    <a:lnTo>
                      <a:pt x="2314" y="879"/>
                    </a:lnTo>
                    <a:lnTo>
                      <a:pt x="2097" y="865"/>
                    </a:lnTo>
                    <a:lnTo>
                      <a:pt x="1887" y="849"/>
                    </a:lnTo>
                    <a:lnTo>
                      <a:pt x="1688" y="833"/>
                    </a:lnTo>
                    <a:lnTo>
                      <a:pt x="1496" y="818"/>
                    </a:lnTo>
                    <a:lnTo>
                      <a:pt x="1316" y="798"/>
                    </a:lnTo>
                    <a:lnTo>
                      <a:pt x="1145" y="781"/>
                    </a:lnTo>
                    <a:lnTo>
                      <a:pt x="985" y="761"/>
                    </a:lnTo>
                    <a:lnTo>
                      <a:pt x="833" y="742"/>
                    </a:lnTo>
                    <a:lnTo>
                      <a:pt x="696" y="721"/>
                    </a:lnTo>
                    <a:lnTo>
                      <a:pt x="569" y="699"/>
                    </a:lnTo>
                    <a:lnTo>
                      <a:pt x="453" y="678"/>
                    </a:lnTo>
                    <a:lnTo>
                      <a:pt x="351" y="655"/>
                    </a:lnTo>
                    <a:lnTo>
                      <a:pt x="259" y="634"/>
                    </a:lnTo>
                    <a:lnTo>
                      <a:pt x="181" y="610"/>
                    </a:lnTo>
                    <a:lnTo>
                      <a:pt x="148" y="599"/>
                    </a:lnTo>
                    <a:lnTo>
                      <a:pt x="118" y="587"/>
                    </a:lnTo>
                    <a:lnTo>
                      <a:pt x="90" y="574"/>
                    </a:lnTo>
                    <a:lnTo>
                      <a:pt x="67" y="562"/>
                    </a:lnTo>
                    <a:lnTo>
                      <a:pt x="48" y="551"/>
                    </a:lnTo>
                    <a:lnTo>
                      <a:pt x="30" y="539"/>
                    </a:lnTo>
                    <a:lnTo>
                      <a:pt x="18" y="527"/>
                    </a:lnTo>
                    <a:lnTo>
                      <a:pt x="9" y="514"/>
                    </a:lnTo>
                    <a:lnTo>
                      <a:pt x="2" y="500"/>
                    </a:lnTo>
                    <a:lnTo>
                      <a:pt x="0" y="488"/>
                    </a:lnTo>
                    <a:lnTo>
                      <a:pt x="0" y="488"/>
                    </a:lnTo>
                    <a:lnTo>
                      <a:pt x="2" y="476"/>
                    </a:lnTo>
                    <a:lnTo>
                      <a:pt x="9" y="463"/>
                    </a:lnTo>
                    <a:lnTo>
                      <a:pt x="18" y="451"/>
                    </a:lnTo>
                    <a:lnTo>
                      <a:pt x="30" y="439"/>
                    </a:lnTo>
                    <a:lnTo>
                      <a:pt x="48" y="426"/>
                    </a:lnTo>
                    <a:lnTo>
                      <a:pt x="67" y="414"/>
                    </a:lnTo>
                    <a:lnTo>
                      <a:pt x="90" y="402"/>
                    </a:lnTo>
                    <a:lnTo>
                      <a:pt x="118" y="389"/>
                    </a:lnTo>
                    <a:lnTo>
                      <a:pt x="148" y="379"/>
                    </a:lnTo>
                    <a:lnTo>
                      <a:pt x="181" y="366"/>
                    </a:lnTo>
                    <a:lnTo>
                      <a:pt x="259" y="344"/>
                    </a:lnTo>
                    <a:lnTo>
                      <a:pt x="351" y="321"/>
                    </a:lnTo>
                    <a:lnTo>
                      <a:pt x="453" y="298"/>
                    </a:lnTo>
                    <a:lnTo>
                      <a:pt x="569" y="277"/>
                    </a:lnTo>
                    <a:lnTo>
                      <a:pt x="696" y="255"/>
                    </a:lnTo>
                    <a:lnTo>
                      <a:pt x="833" y="236"/>
                    </a:lnTo>
                    <a:lnTo>
                      <a:pt x="985" y="215"/>
                    </a:lnTo>
                    <a:lnTo>
                      <a:pt x="1145" y="197"/>
                    </a:lnTo>
                    <a:lnTo>
                      <a:pt x="1316" y="178"/>
                    </a:lnTo>
                    <a:lnTo>
                      <a:pt x="1496" y="160"/>
                    </a:lnTo>
                    <a:lnTo>
                      <a:pt x="1688" y="143"/>
                    </a:lnTo>
                    <a:lnTo>
                      <a:pt x="1887" y="127"/>
                    </a:lnTo>
                    <a:lnTo>
                      <a:pt x="2097" y="113"/>
                    </a:lnTo>
                    <a:lnTo>
                      <a:pt x="2314" y="97"/>
                    </a:lnTo>
                    <a:lnTo>
                      <a:pt x="2539" y="85"/>
                    </a:lnTo>
                    <a:lnTo>
                      <a:pt x="2773" y="70"/>
                    </a:lnTo>
                    <a:lnTo>
                      <a:pt x="3015" y="60"/>
                    </a:lnTo>
                    <a:lnTo>
                      <a:pt x="3263" y="49"/>
                    </a:lnTo>
                    <a:lnTo>
                      <a:pt x="3519" y="39"/>
                    </a:lnTo>
                    <a:lnTo>
                      <a:pt x="3780" y="30"/>
                    </a:lnTo>
                    <a:lnTo>
                      <a:pt x="4047" y="23"/>
                    </a:lnTo>
                    <a:lnTo>
                      <a:pt x="4320" y="16"/>
                    </a:lnTo>
                    <a:lnTo>
                      <a:pt x="4599" y="11"/>
                    </a:lnTo>
                    <a:lnTo>
                      <a:pt x="4883" y="5"/>
                    </a:lnTo>
                    <a:lnTo>
                      <a:pt x="5171" y="4"/>
                    </a:lnTo>
                    <a:lnTo>
                      <a:pt x="5464" y="2"/>
                    </a:lnTo>
                    <a:lnTo>
                      <a:pt x="5760" y="0"/>
                    </a:lnTo>
                    <a:lnTo>
                      <a:pt x="5760" y="0"/>
                    </a:lnTo>
                    <a:lnTo>
                      <a:pt x="6056" y="2"/>
                    </a:lnTo>
                    <a:lnTo>
                      <a:pt x="6349" y="4"/>
                    </a:lnTo>
                    <a:lnTo>
                      <a:pt x="6637" y="5"/>
                    </a:lnTo>
                    <a:lnTo>
                      <a:pt x="6921" y="11"/>
                    </a:lnTo>
                    <a:lnTo>
                      <a:pt x="7200" y="16"/>
                    </a:lnTo>
                    <a:lnTo>
                      <a:pt x="7473" y="23"/>
                    </a:lnTo>
                    <a:lnTo>
                      <a:pt x="7740" y="30"/>
                    </a:lnTo>
                    <a:lnTo>
                      <a:pt x="8001" y="39"/>
                    </a:lnTo>
                    <a:lnTo>
                      <a:pt x="8257" y="49"/>
                    </a:lnTo>
                    <a:lnTo>
                      <a:pt x="8505" y="60"/>
                    </a:lnTo>
                    <a:lnTo>
                      <a:pt x="8747" y="70"/>
                    </a:lnTo>
                    <a:lnTo>
                      <a:pt x="8979" y="85"/>
                    </a:lnTo>
                    <a:lnTo>
                      <a:pt x="9206" y="97"/>
                    </a:lnTo>
                    <a:lnTo>
                      <a:pt x="9423" y="113"/>
                    </a:lnTo>
                    <a:lnTo>
                      <a:pt x="9633" y="127"/>
                    </a:lnTo>
                    <a:lnTo>
                      <a:pt x="9832" y="143"/>
                    </a:lnTo>
                    <a:lnTo>
                      <a:pt x="10022" y="160"/>
                    </a:lnTo>
                    <a:lnTo>
                      <a:pt x="10204" y="178"/>
                    </a:lnTo>
                    <a:lnTo>
                      <a:pt x="10375" y="197"/>
                    </a:lnTo>
                    <a:lnTo>
                      <a:pt x="10535" y="215"/>
                    </a:lnTo>
                    <a:lnTo>
                      <a:pt x="10685" y="236"/>
                    </a:lnTo>
                    <a:lnTo>
                      <a:pt x="10824" y="255"/>
                    </a:lnTo>
                    <a:lnTo>
                      <a:pt x="10951" y="277"/>
                    </a:lnTo>
                    <a:lnTo>
                      <a:pt x="11067" y="298"/>
                    </a:lnTo>
                    <a:lnTo>
                      <a:pt x="11169" y="321"/>
                    </a:lnTo>
                    <a:lnTo>
                      <a:pt x="11261" y="344"/>
                    </a:lnTo>
                    <a:lnTo>
                      <a:pt x="11339" y="366"/>
                    </a:lnTo>
                    <a:lnTo>
                      <a:pt x="11372" y="379"/>
                    </a:lnTo>
                    <a:lnTo>
                      <a:pt x="11402" y="389"/>
                    </a:lnTo>
                    <a:lnTo>
                      <a:pt x="11430" y="402"/>
                    </a:lnTo>
                    <a:lnTo>
                      <a:pt x="11453" y="414"/>
                    </a:lnTo>
                    <a:lnTo>
                      <a:pt x="11472" y="426"/>
                    </a:lnTo>
                    <a:lnTo>
                      <a:pt x="11490" y="439"/>
                    </a:lnTo>
                    <a:lnTo>
                      <a:pt x="11502" y="451"/>
                    </a:lnTo>
                    <a:lnTo>
                      <a:pt x="11511" y="463"/>
                    </a:lnTo>
                    <a:lnTo>
                      <a:pt x="11518" y="476"/>
                    </a:lnTo>
                    <a:lnTo>
                      <a:pt x="11520" y="488"/>
                    </a:lnTo>
                    <a:lnTo>
                      <a:pt x="11520" y="488"/>
                    </a:lnTo>
                    <a:close/>
                  </a:path>
                </a:pathLst>
              </a:custGeom>
              <a:grpFill/>
              <a:ln w="9525">
                <a:gradFill>
                  <a:gsLst>
                    <a:gs pos="0">
                      <a:schemeClr val="accent1">
                        <a:lumMod val="5000"/>
                        <a:lumOff val="95000"/>
                      </a:schemeClr>
                    </a:gs>
                    <a:gs pos="63000">
                      <a:schemeClr val="bg1">
                        <a:lumMod val="65000"/>
                      </a:schemeClr>
                    </a:gs>
                    <a:gs pos="82000">
                      <a:schemeClr val="tx1">
                        <a:lumMod val="50000"/>
                        <a:lumOff val="50000"/>
                      </a:schemeClr>
                    </a:gs>
                    <a:gs pos="100000">
                      <a:schemeClr val="bg2">
                        <a:lumMod val="75000"/>
                      </a:schemeClr>
                    </a:gs>
                  </a:gsLst>
                  <a:lin ang="5400000" scaled="1"/>
                </a:grad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12" name="Freeform 11">
                <a:extLst>
                  <a:ext uri="{FF2B5EF4-FFF2-40B4-BE49-F238E27FC236}">
                    <a16:creationId xmlns:a16="http://schemas.microsoft.com/office/drawing/2014/main" id="{B58C5409-26EE-4145-A4EC-92FF84080989}"/>
                  </a:ext>
                </a:extLst>
              </p:cNvPr>
              <p:cNvSpPr>
                <a:spLocks/>
              </p:cNvSpPr>
              <p:nvPr/>
            </p:nvSpPr>
            <p:spPr bwMode="auto">
              <a:xfrm>
                <a:off x="5840664" y="3258939"/>
                <a:ext cx="3200400" cy="345598"/>
              </a:xfrm>
              <a:custGeom>
                <a:avLst/>
                <a:gdLst/>
                <a:ahLst/>
                <a:cxnLst>
                  <a:cxn ang="0">
                    <a:pos x="2" y="768"/>
                  </a:cxn>
                  <a:cxn ang="0">
                    <a:pos x="30" y="807"/>
                  </a:cxn>
                  <a:cxn ang="0">
                    <a:pos x="90" y="842"/>
                  </a:cxn>
                  <a:cxn ang="0">
                    <a:pos x="181" y="879"/>
                  </a:cxn>
                  <a:cxn ang="0">
                    <a:pos x="453" y="946"/>
                  </a:cxn>
                  <a:cxn ang="0">
                    <a:pos x="833" y="1010"/>
                  </a:cxn>
                  <a:cxn ang="0">
                    <a:pos x="1316" y="1068"/>
                  </a:cxn>
                  <a:cxn ang="0">
                    <a:pos x="1887" y="1117"/>
                  </a:cxn>
                  <a:cxn ang="0">
                    <a:pos x="2539" y="1161"/>
                  </a:cxn>
                  <a:cxn ang="0">
                    <a:pos x="3263" y="1196"/>
                  </a:cxn>
                  <a:cxn ang="0">
                    <a:pos x="4047" y="1223"/>
                  </a:cxn>
                  <a:cxn ang="0">
                    <a:pos x="4883" y="1239"/>
                  </a:cxn>
                  <a:cxn ang="0">
                    <a:pos x="5760" y="1244"/>
                  </a:cxn>
                  <a:cxn ang="0">
                    <a:pos x="6349" y="1242"/>
                  </a:cxn>
                  <a:cxn ang="0">
                    <a:pos x="7200" y="1230"/>
                  </a:cxn>
                  <a:cxn ang="0">
                    <a:pos x="8001" y="1207"/>
                  </a:cxn>
                  <a:cxn ang="0">
                    <a:pos x="8747" y="1174"/>
                  </a:cxn>
                  <a:cxn ang="0">
                    <a:pos x="9423" y="1133"/>
                  </a:cxn>
                  <a:cxn ang="0">
                    <a:pos x="10022" y="1085"/>
                  </a:cxn>
                  <a:cxn ang="0">
                    <a:pos x="10535" y="1029"/>
                  </a:cxn>
                  <a:cxn ang="0">
                    <a:pos x="10951" y="967"/>
                  </a:cxn>
                  <a:cxn ang="0">
                    <a:pos x="11261" y="902"/>
                  </a:cxn>
                  <a:cxn ang="0">
                    <a:pos x="11402" y="855"/>
                  </a:cxn>
                  <a:cxn ang="0">
                    <a:pos x="11472" y="819"/>
                  </a:cxn>
                  <a:cxn ang="0">
                    <a:pos x="11511" y="782"/>
                  </a:cxn>
                  <a:cxn ang="0">
                    <a:pos x="11520" y="0"/>
                  </a:cxn>
                  <a:cxn ang="0">
                    <a:pos x="11511" y="26"/>
                  </a:cxn>
                  <a:cxn ang="0">
                    <a:pos x="11472" y="63"/>
                  </a:cxn>
                  <a:cxn ang="0">
                    <a:pos x="11402" y="99"/>
                  </a:cxn>
                  <a:cxn ang="0">
                    <a:pos x="11261" y="146"/>
                  </a:cxn>
                  <a:cxn ang="0">
                    <a:pos x="10951" y="211"/>
                  </a:cxn>
                  <a:cxn ang="0">
                    <a:pos x="10535" y="273"/>
                  </a:cxn>
                  <a:cxn ang="0">
                    <a:pos x="10022" y="330"/>
                  </a:cxn>
                  <a:cxn ang="0">
                    <a:pos x="9423" y="377"/>
                  </a:cxn>
                  <a:cxn ang="0">
                    <a:pos x="8747" y="418"/>
                  </a:cxn>
                  <a:cxn ang="0">
                    <a:pos x="8001" y="451"/>
                  </a:cxn>
                  <a:cxn ang="0">
                    <a:pos x="7200" y="474"/>
                  </a:cxn>
                  <a:cxn ang="0">
                    <a:pos x="6349" y="486"/>
                  </a:cxn>
                  <a:cxn ang="0">
                    <a:pos x="5760" y="488"/>
                  </a:cxn>
                  <a:cxn ang="0">
                    <a:pos x="4883" y="483"/>
                  </a:cxn>
                  <a:cxn ang="0">
                    <a:pos x="4047" y="467"/>
                  </a:cxn>
                  <a:cxn ang="0">
                    <a:pos x="3263" y="441"/>
                  </a:cxn>
                  <a:cxn ang="0">
                    <a:pos x="2539" y="405"/>
                  </a:cxn>
                  <a:cxn ang="0">
                    <a:pos x="1887" y="361"/>
                  </a:cxn>
                  <a:cxn ang="0">
                    <a:pos x="1316" y="310"/>
                  </a:cxn>
                  <a:cxn ang="0">
                    <a:pos x="833" y="254"/>
                  </a:cxn>
                  <a:cxn ang="0">
                    <a:pos x="453" y="190"/>
                  </a:cxn>
                  <a:cxn ang="0">
                    <a:pos x="181" y="122"/>
                  </a:cxn>
                  <a:cxn ang="0">
                    <a:pos x="90" y="86"/>
                  </a:cxn>
                  <a:cxn ang="0">
                    <a:pos x="30" y="51"/>
                  </a:cxn>
                  <a:cxn ang="0">
                    <a:pos x="2" y="12"/>
                  </a:cxn>
                </a:cxnLst>
                <a:rect l="0" t="0" r="r" b="b"/>
                <a:pathLst>
                  <a:path w="11520" h="1244">
                    <a:moveTo>
                      <a:pt x="0" y="756"/>
                    </a:moveTo>
                    <a:lnTo>
                      <a:pt x="0" y="756"/>
                    </a:lnTo>
                    <a:lnTo>
                      <a:pt x="2" y="768"/>
                    </a:lnTo>
                    <a:lnTo>
                      <a:pt x="9" y="782"/>
                    </a:lnTo>
                    <a:lnTo>
                      <a:pt x="18" y="795"/>
                    </a:lnTo>
                    <a:lnTo>
                      <a:pt x="30" y="807"/>
                    </a:lnTo>
                    <a:lnTo>
                      <a:pt x="48" y="819"/>
                    </a:lnTo>
                    <a:lnTo>
                      <a:pt x="67" y="832"/>
                    </a:lnTo>
                    <a:lnTo>
                      <a:pt x="90" y="842"/>
                    </a:lnTo>
                    <a:lnTo>
                      <a:pt x="118" y="855"/>
                    </a:lnTo>
                    <a:lnTo>
                      <a:pt x="148" y="867"/>
                    </a:lnTo>
                    <a:lnTo>
                      <a:pt x="181" y="879"/>
                    </a:lnTo>
                    <a:lnTo>
                      <a:pt x="259" y="902"/>
                    </a:lnTo>
                    <a:lnTo>
                      <a:pt x="351" y="925"/>
                    </a:lnTo>
                    <a:lnTo>
                      <a:pt x="453" y="946"/>
                    </a:lnTo>
                    <a:lnTo>
                      <a:pt x="569" y="967"/>
                    </a:lnTo>
                    <a:lnTo>
                      <a:pt x="696" y="989"/>
                    </a:lnTo>
                    <a:lnTo>
                      <a:pt x="833" y="1010"/>
                    </a:lnTo>
                    <a:lnTo>
                      <a:pt x="985" y="1029"/>
                    </a:lnTo>
                    <a:lnTo>
                      <a:pt x="1145" y="1048"/>
                    </a:lnTo>
                    <a:lnTo>
                      <a:pt x="1316" y="1068"/>
                    </a:lnTo>
                    <a:lnTo>
                      <a:pt x="1496" y="1085"/>
                    </a:lnTo>
                    <a:lnTo>
                      <a:pt x="1688" y="1101"/>
                    </a:lnTo>
                    <a:lnTo>
                      <a:pt x="1887" y="1117"/>
                    </a:lnTo>
                    <a:lnTo>
                      <a:pt x="2097" y="1133"/>
                    </a:lnTo>
                    <a:lnTo>
                      <a:pt x="2314" y="1147"/>
                    </a:lnTo>
                    <a:lnTo>
                      <a:pt x="2539" y="1161"/>
                    </a:lnTo>
                    <a:lnTo>
                      <a:pt x="2773" y="1174"/>
                    </a:lnTo>
                    <a:lnTo>
                      <a:pt x="3015" y="1186"/>
                    </a:lnTo>
                    <a:lnTo>
                      <a:pt x="3263" y="1196"/>
                    </a:lnTo>
                    <a:lnTo>
                      <a:pt x="3519" y="1207"/>
                    </a:lnTo>
                    <a:lnTo>
                      <a:pt x="3780" y="1216"/>
                    </a:lnTo>
                    <a:lnTo>
                      <a:pt x="4047" y="1223"/>
                    </a:lnTo>
                    <a:lnTo>
                      <a:pt x="4320" y="1230"/>
                    </a:lnTo>
                    <a:lnTo>
                      <a:pt x="4599" y="1235"/>
                    </a:lnTo>
                    <a:lnTo>
                      <a:pt x="4883" y="1239"/>
                    </a:lnTo>
                    <a:lnTo>
                      <a:pt x="5171" y="1242"/>
                    </a:lnTo>
                    <a:lnTo>
                      <a:pt x="5464" y="1244"/>
                    </a:lnTo>
                    <a:lnTo>
                      <a:pt x="5760" y="1244"/>
                    </a:lnTo>
                    <a:lnTo>
                      <a:pt x="5760" y="1244"/>
                    </a:lnTo>
                    <a:lnTo>
                      <a:pt x="6056" y="1244"/>
                    </a:lnTo>
                    <a:lnTo>
                      <a:pt x="6349" y="1242"/>
                    </a:lnTo>
                    <a:lnTo>
                      <a:pt x="6637" y="1239"/>
                    </a:lnTo>
                    <a:lnTo>
                      <a:pt x="6921" y="1235"/>
                    </a:lnTo>
                    <a:lnTo>
                      <a:pt x="7200" y="1230"/>
                    </a:lnTo>
                    <a:lnTo>
                      <a:pt x="7473" y="1223"/>
                    </a:lnTo>
                    <a:lnTo>
                      <a:pt x="7740" y="1216"/>
                    </a:lnTo>
                    <a:lnTo>
                      <a:pt x="8001" y="1207"/>
                    </a:lnTo>
                    <a:lnTo>
                      <a:pt x="8257" y="1196"/>
                    </a:lnTo>
                    <a:lnTo>
                      <a:pt x="8505" y="1186"/>
                    </a:lnTo>
                    <a:lnTo>
                      <a:pt x="8747" y="1174"/>
                    </a:lnTo>
                    <a:lnTo>
                      <a:pt x="8979" y="1161"/>
                    </a:lnTo>
                    <a:lnTo>
                      <a:pt x="9206" y="1147"/>
                    </a:lnTo>
                    <a:lnTo>
                      <a:pt x="9423" y="1133"/>
                    </a:lnTo>
                    <a:lnTo>
                      <a:pt x="9633" y="1117"/>
                    </a:lnTo>
                    <a:lnTo>
                      <a:pt x="9832" y="1101"/>
                    </a:lnTo>
                    <a:lnTo>
                      <a:pt x="10022" y="1085"/>
                    </a:lnTo>
                    <a:lnTo>
                      <a:pt x="10204" y="1068"/>
                    </a:lnTo>
                    <a:lnTo>
                      <a:pt x="10375" y="1048"/>
                    </a:lnTo>
                    <a:lnTo>
                      <a:pt x="10535" y="1029"/>
                    </a:lnTo>
                    <a:lnTo>
                      <a:pt x="10685" y="1010"/>
                    </a:lnTo>
                    <a:lnTo>
                      <a:pt x="10824" y="989"/>
                    </a:lnTo>
                    <a:lnTo>
                      <a:pt x="10951" y="967"/>
                    </a:lnTo>
                    <a:lnTo>
                      <a:pt x="11067" y="946"/>
                    </a:lnTo>
                    <a:lnTo>
                      <a:pt x="11169" y="925"/>
                    </a:lnTo>
                    <a:lnTo>
                      <a:pt x="11261" y="902"/>
                    </a:lnTo>
                    <a:lnTo>
                      <a:pt x="11339" y="879"/>
                    </a:lnTo>
                    <a:lnTo>
                      <a:pt x="11372" y="867"/>
                    </a:lnTo>
                    <a:lnTo>
                      <a:pt x="11402" y="855"/>
                    </a:lnTo>
                    <a:lnTo>
                      <a:pt x="11430" y="842"/>
                    </a:lnTo>
                    <a:lnTo>
                      <a:pt x="11453" y="832"/>
                    </a:lnTo>
                    <a:lnTo>
                      <a:pt x="11472" y="819"/>
                    </a:lnTo>
                    <a:lnTo>
                      <a:pt x="11490" y="807"/>
                    </a:lnTo>
                    <a:lnTo>
                      <a:pt x="11502" y="795"/>
                    </a:lnTo>
                    <a:lnTo>
                      <a:pt x="11511" y="782"/>
                    </a:lnTo>
                    <a:lnTo>
                      <a:pt x="11518" y="768"/>
                    </a:lnTo>
                    <a:lnTo>
                      <a:pt x="11520" y="756"/>
                    </a:lnTo>
                    <a:lnTo>
                      <a:pt x="11520" y="0"/>
                    </a:lnTo>
                    <a:lnTo>
                      <a:pt x="11520" y="0"/>
                    </a:lnTo>
                    <a:lnTo>
                      <a:pt x="11518" y="12"/>
                    </a:lnTo>
                    <a:lnTo>
                      <a:pt x="11511" y="26"/>
                    </a:lnTo>
                    <a:lnTo>
                      <a:pt x="11502" y="39"/>
                    </a:lnTo>
                    <a:lnTo>
                      <a:pt x="11490" y="51"/>
                    </a:lnTo>
                    <a:lnTo>
                      <a:pt x="11472" y="63"/>
                    </a:lnTo>
                    <a:lnTo>
                      <a:pt x="11453" y="74"/>
                    </a:lnTo>
                    <a:lnTo>
                      <a:pt x="11430" y="86"/>
                    </a:lnTo>
                    <a:lnTo>
                      <a:pt x="11402" y="99"/>
                    </a:lnTo>
                    <a:lnTo>
                      <a:pt x="11372" y="111"/>
                    </a:lnTo>
                    <a:lnTo>
                      <a:pt x="11339" y="122"/>
                    </a:lnTo>
                    <a:lnTo>
                      <a:pt x="11261" y="146"/>
                    </a:lnTo>
                    <a:lnTo>
                      <a:pt x="11169" y="167"/>
                    </a:lnTo>
                    <a:lnTo>
                      <a:pt x="11067" y="190"/>
                    </a:lnTo>
                    <a:lnTo>
                      <a:pt x="10951" y="211"/>
                    </a:lnTo>
                    <a:lnTo>
                      <a:pt x="10824" y="233"/>
                    </a:lnTo>
                    <a:lnTo>
                      <a:pt x="10685" y="254"/>
                    </a:lnTo>
                    <a:lnTo>
                      <a:pt x="10535" y="273"/>
                    </a:lnTo>
                    <a:lnTo>
                      <a:pt x="10375" y="293"/>
                    </a:lnTo>
                    <a:lnTo>
                      <a:pt x="10204" y="310"/>
                    </a:lnTo>
                    <a:lnTo>
                      <a:pt x="10022" y="330"/>
                    </a:lnTo>
                    <a:lnTo>
                      <a:pt x="9832" y="345"/>
                    </a:lnTo>
                    <a:lnTo>
                      <a:pt x="9633" y="361"/>
                    </a:lnTo>
                    <a:lnTo>
                      <a:pt x="9423" y="377"/>
                    </a:lnTo>
                    <a:lnTo>
                      <a:pt x="9206" y="391"/>
                    </a:lnTo>
                    <a:lnTo>
                      <a:pt x="8979" y="405"/>
                    </a:lnTo>
                    <a:lnTo>
                      <a:pt x="8747" y="418"/>
                    </a:lnTo>
                    <a:lnTo>
                      <a:pt x="8505" y="430"/>
                    </a:lnTo>
                    <a:lnTo>
                      <a:pt x="8257" y="441"/>
                    </a:lnTo>
                    <a:lnTo>
                      <a:pt x="8001" y="451"/>
                    </a:lnTo>
                    <a:lnTo>
                      <a:pt x="7740" y="458"/>
                    </a:lnTo>
                    <a:lnTo>
                      <a:pt x="7473" y="467"/>
                    </a:lnTo>
                    <a:lnTo>
                      <a:pt x="7200" y="474"/>
                    </a:lnTo>
                    <a:lnTo>
                      <a:pt x="6921" y="479"/>
                    </a:lnTo>
                    <a:lnTo>
                      <a:pt x="6637" y="483"/>
                    </a:lnTo>
                    <a:lnTo>
                      <a:pt x="6349" y="486"/>
                    </a:lnTo>
                    <a:lnTo>
                      <a:pt x="6056" y="488"/>
                    </a:lnTo>
                    <a:lnTo>
                      <a:pt x="5760" y="488"/>
                    </a:lnTo>
                    <a:lnTo>
                      <a:pt x="5760" y="488"/>
                    </a:lnTo>
                    <a:lnTo>
                      <a:pt x="5464" y="488"/>
                    </a:lnTo>
                    <a:lnTo>
                      <a:pt x="5171" y="486"/>
                    </a:lnTo>
                    <a:lnTo>
                      <a:pt x="4883" y="483"/>
                    </a:lnTo>
                    <a:lnTo>
                      <a:pt x="4599" y="479"/>
                    </a:lnTo>
                    <a:lnTo>
                      <a:pt x="4320" y="474"/>
                    </a:lnTo>
                    <a:lnTo>
                      <a:pt x="4047" y="467"/>
                    </a:lnTo>
                    <a:lnTo>
                      <a:pt x="3780" y="458"/>
                    </a:lnTo>
                    <a:lnTo>
                      <a:pt x="3519" y="451"/>
                    </a:lnTo>
                    <a:lnTo>
                      <a:pt x="3263" y="441"/>
                    </a:lnTo>
                    <a:lnTo>
                      <a:pt x="3015" y="430"/>
                    </a:lnTo>
                    <a:lnTo>
                      <a:pt x="2773" y="418"/>
                    </a:lnTo>
                    <a:lnTo>
                      <a:pt x="2539" y="405"/>
                    </a:lnTo>
                    <a:lnTo>
                      <a:pt x="2314" y="391"/>
                    </a:lnTo>
                    <a:lnTo>
                      <a:pt x="2097" y="377"/>
                    </a:lnTo>
                    <a:lnTo>
                      <a:pt x="1887" y="361"/>
                    </a:lnTo>
                    <a:lnTo>
                      <a:pt x="1688" y="345"/>
                    </a:lnTo>
                    <a:lnTo>
                      <a:pt x="1496" y="330"/>
                    </a:lnTo>
                    <a:lnTo>
                      <a:pt x="1316" y="310"/>
                    </a:lnTo>
                    <a:lnTo>
                      <a:pt x="1145" y="293"/>
                    </a:lnTo>
                    <a:lnTo>
                      <a:pt x="985" y="273"/>
                    </a:lnTo>
                    <a:lnTo>
                      <a:pt x="833" y="254"/>
                    </a:lnTo>
                    <a:lnTo>
                      <a:pt x="696" y="233"/>
                    </a:lnTo>
                    <a:lnTo>
                      <a:pt x="569" y="211"/>
                    </a:lnTo>
                    <a:lnTo>
                      <a:pt x="453" y="190"/>
                    </a:lnTo>
                    <a:lnTo>
                      <a:pt x="351" y="167"/>
                    </a:lnTo>
                    <a:lnTo>
                      <a:pt x="259" y="146"/>
                    </a:lnTo>
                    <a:lnTo>
                      <a:pt x="181" y="122"/>
                    </a:lnTo>
                    <a:lnTo>
                      <a:pt x="148" y="111"/>
                    </a:lnTo>
                    <a:lnTo>
                      <a:pt x="118" y="99"/>
                    </a:lnTo>
                    <a:lnTo>
                      <a:pt x="90" y="86"/>
                    </a:lnTo>
                    <a:lnTo>
                      <a:pt x="67" y="74"/>
                    </a:lnTo>
                    <a:lnTo>
                      <a:pt x="48" y="63"/>
                    </a:lnTo>
                    <a:lnTo>
                      <a:pt x="30" y="51"/>
                    </a:lnTo>
                    <a:lnTo>
                      <a:pt x="18" y="39"/>
                    </a:lnTo>
                    <a:lnTo>
                      <a:pt x="9" y="26"/>
                    </a:lnTo>
                    <a:lnTo>
                      <a:pt x="2" y="12"/>
                    </a:lnTo>
                    <a:lnTo>
                      <a:pt x="0" y="0"/>
                    </a:lnTo>
                    <a:lnTo>
                      <a:pt x="0" y="756"/>
                    </a:lnTo>
                    <a:close/>
                  </a:path>
                </a:pathLst>
              </a:custGeom>
              <a:gradFill flip="none" rotWithShape="1">
                <a:gsLst>
                  <a:gs pos="56000">
                    <a:schemeClr val="bg1">
                      <a:lumMod val="85000"/>
                    </a:schemeClr>
                  </a:gs>
                  <a:gs pos="32000">
                    <a:schemeClr val="bg1">
                      <a:lumMod val="50000"/>
                    </a:schemeClr>
                  </a:gs>
                  <a:gs pos="11000">
                    <a:schemeClr val="tx1">
                      <a:lumMod val="75000"/>
                      <a:lumOff val="25000"/>
                    </a:schemeClr>
                  </a:gs>
                  <a:gs pos="91000">
                    <a:schemeClr val="bg1">
                      <a:lumMod val="50000"/>
                    </a:schemeClr>
                  </a:gs>
                </a:gsLst>
                <a:path path="circle">
                  <a:fillToRect l="100000" t="100000"/>
                </a:path>
                <a:tileRect r="-100000" b="-100000"/>
              </a:gradFill>
              <a:ln w="9525">
                <a:gradFill>
                  <a:gsLst>
                    <a:gs pos="0">
                      <a:schemeClr val="accent1">
                        <a:lumMod val="5000"/>
                        <a:lumOff val="95000"/>
                      </a:schemeClr>
                    </a:gs>
                    <a:gs pos="63000">
                      <a:schemeClr val="bg1">
                        <a:lumMod val="65000"/>
                      </a:schemeClr>
                    </a:gs>
                    <a:gs pos="82000">
                      <a:schemeClr val="tx1">
                        <a:lumMod val="50000"/>
                        <a:lumOff val="50000"/>
                      </a:schemeClr>
                    </a:gs>
                    <a:gs pos="100000">
                      <a:schemeClr val="bg1">
                        <a:lumMod val="65000"/>
                      </a:schemeClr>
                    </a:gs>
                  </a:gsLst>
                  <a:lin ang="5400000" scaled="1"/>
                </a:grad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13" name="Freeform 6">
                <a:extLst>
                  <a:ext uri="{FF2B5EF4-FFF2-40B4-BE49-F238E27FC236}">
                    <a16:creationId xmlns:a16="http://schemas.microsoft.com/office/drawing/2014/main" id="{5CC1F312-57E0-F04B-8EDC-421124D86B2E}"/>
                  </a:ext>
                </a:extLst>
              </p:cNvPr>
              <p:cNvSpPr>
                <a:spLocks/>
              </p:cNvSpPr>
              <p:nvPr/>
            </p:nvSpPr>
            <p:spPr bwMode="auto">
              <a:xfrm>
                <a:off x="5856777" y="3129756"/>
                <a:ext cx="3168173" cy="250587"/>
              </a:xfrm>
              <a:custGeom>
                <a:avLst/>
                <a:gdLst/>
                <a:ahLst/>
                <a:cxnLst>
                  <a:cxn ang="0">
                    <a:pos x="11402" y="464"/>
                  </a:cxn>
                  <a:cxn ang="0">
                    <a:pos x="11374" y="497"/>
                  </a:cxn>
                  <a:cxn ang="0">
                    <a:pos x="11314" y="531"/>
                  </a:cxn>
                  <a:cxn ang="0">
                    <a:pos x="11224" y="564"/>
                  </a:cxn>
                  <a:cxn ang="0">
                    <a:pos x="10956" y="628"/>
                  </a:cxn>
                  <a:cxn ang="0">
                    <a:pos x="10577" y="686"/>
                  </a:cxn>
                  <a:cxn ang="0">
                    <a:pos x="10102" y="739"/>
                  </a:cxn>
                  <a:cxn ang="0">
                    <a:pos x="9536" y="786"/>
                  </a:cxn>
                  <a:cxn ang="0">
                    <a:pos x="8889" y="825"/>
                  </a:cxn>
                  <a:cxn ang="0">
                    <a:pos x="8174" y="858"/>
                  </a:cxn>
                  <a:cxn ang="0">
                    <a:pos x="7397" y="883"/>
                  </a:cxn>
                  <a:cxn ang="0">
                    <a:pos x="6571" y="897"/>
                  </a:cxn>
                  <a:cxn ang="0">
                    <a:pos x="5702" y="903"/>
                  </a:cxn>
                  <a:cxn ang="0">
                    <a:pos x="5119" y="901"/>
                  </a:cxn>
                  <a:cxn ang="0">
                    <a:pos x="4277" y="888"/>
                  </a:cxn>
                  <a:cxn ang="0">
                    <a:pos x="3482" y="867"/>
                  </a:cxn>
                  <a:cxn ang="0">
                    <a:pos x="2745" y="837"/>
                  </a:cxn>
                  <a:cxn ang="0">
                    <a:pos x="2076" y="800"/>
                  </a:cxn>
                  <a:cxn ang="0">
                    <a:pos x="1482" y="754"/>
                  </a:cxn>
                  <a:cxn ang="0">
                    <a:pos x="975" y="703"/>
                  </a:cxn>
                  <a:cxn ang="0">
                    <a:pos x="562" y="647"/>
                  </a:cxn>
                  <a:cxn ang="0">
                    <a:pos x="256" y="585"/>
                  </a:cxn>
                  <a:cxn ang="0">
                    <a:pos x="116" y="543"/>
                  </a:cxn>
                  <a:cxn ang="0">
                    <a:pos x="46" y="510"/>
                  </a:cxn>
                  <a:cxn ang="0">
                    <a:pos x="7" y="474"/>
                  </a:cxn>
                  <a:cxn ang="0">
                    <a:pos x="0" y="451"/>
                  </a:cxn>
                  <a:cxn ang="0">
                    <a:pos x="16" y="416"/>
                  </a:cxn>
                  <a:cxn ang="0">
                    <a:pos x="65" y="383"/>
                  </a:cxn>
                  <a:cxn ang="0">
                    <a:pos x="146" y="349"/>
                  </a:cxn>
                  <a:cxn ang="0">
                    <a:pos x="345" y="296"/>
                  </a:cxn>
                  <a:cxn ang="0">
                    <a:pos x="689" y="236"/>
                  </a:cxn>
                  <a:cxn ang="0">
                    <a:pos x="1133" y="182"/>
                  </a:cxn>
                  <a:cxn ang="0">
                    <a:pos x="1671" y="133"/>
                  </a:cxn>
                  <a:cxn ang="0">
                    <a:pos x="2291" y="90"/>
                  </a:cxn>
                  <a:cxn ang="0">
                    <a:pos x="2983" y="55"/>
                  </a:cxn>
                  <a:cxn ang="0">
                    <a:pos x="3741" y="27"/>
                  </a:cxn>
                  <a:cxn ang="0">
                    <a:pos x="4553" y="9"/>
                  </a:cxn>
                  <a:cxn ang="0">
                    <a:pos x="5408" y="0"/>
                  </a:cxn>
                  <a:cxn ang="0">
                    <a:pos x="5994" y="0"/>
                  </a:cxn>
                  <a:cxn ang="0">
                    <a:pos x="6851" y="9"/>
                  </a:cxn>
                  <a:cxn ang="0">
                    <a:pos x="7663" y="27"/>
                  </a:cxn>
                  <a:cxn ang="0">
                    <a:pos x="8419" y="55"/>
                  </a:cxn>
                  <a:cxn ang="0">
                    <a:pos x="9113" y="90"/>
                  </a:cxn>
                  <a:cxn ang="0">
                    <a:pos x="9733" y="133"/>
                  </a:cxn>
                  <a:cxn ang="0">
                    <a:pos x="10271" y="182"/>
                  </a:cxn>
                  <a:cxn ang="0">
                    <a:pos x="10715" y="236"/>
                  </a:cxn>
                  <a:cxn ang="0">
                    <a:pos x="11059" y="296"/>
                  </a:cxn>
                  <a:cxn ang="0">
                    <a:pos x="11258" y="349"/>
                  </a:cxn>
                  <a:cxn ang="0">
                    <a:pos x="11339" y="383"/>
                  </a:cxn>
                  <a:cxn ang="0">
                    <a:pos x="11388" y="416"/>
                  </a:cxn>
                  <a:cxn ang="0">
                    <a:pos x="11404" y="451"/>
                  </a:cxn>
                </a:cxnLst>
                <a:rect l="0" t="0" r="r" b="b"/>
                <a:pathLst>
                  <a:path w="11404" h="903">
                    <a:moveTo>
                      <a:pt x="11404" y="451"/>
                    </a:moveTo>
                    <a:lnTo>
                      <a:pt x="11404" y="451"/>
                    </a:lnTo>
                    <a:lnTo>
                      <a:pt x="11402" y="464"/>
                    </a:lnTo>
                    <a:lnTo>
                      <a:pt x="11397" y="474"/>
                    </a:lnTo>
                    <a:lnTo>
                      <a:pt x="11388" y="487"/>
                    </a:lnTo>
                    <a:lnTo>
                      <a:pt x="11374" y="497"/>
                    </a:lnTo>
                    <a:lnTo>
                      <a:pt x="11358" y="510"/>
                    </a:lnTo>
                    <a:lnTo>
                      <a:pt x="11339" y="520"/>
                    </a:lnTo>
                    <a:lnTo>
                      <a:pt x="11314" y="531"/>
                    </a:lnTo>
                    <a:lnTo>
                      <a:pt x="11288" y="543"/>
                    </a:lnTo>
                    <a:lnTo>
                      <a:pt x="11258" y="554"/>
                    </a:lnTo>
                    <a:lnTo>
                      <a:pt x="11224" y="564"/>
                    </a:lnTo>
                    <a:lnTo>
                      <a:pt x="11147" y="585"/>
                    </a:lnTo>
                    <a:lnTo>
                      <a:pt x="11059" y="606"/>
                    </a:lnTo>
                    <a:lnTo>
                      <a:pt x="10956" y="628"/>
                    </a:lnTo>
                    <a:lnTo>
                      <a:pt x="10842" y="647"/>
                    </a:lnTo>
                    <a:lnTo>
                      <a:pt x="10715" y="666"/>
                    </a:lnTo>
                    <a:lnTo>
                      <a:pt x="10577" y="686"/>
                    </a:lnTo>
                    <a:lnTo>
                      <a:pt x="10429" y="703"/>
                    </a:lnTo>
                    <a:lnTo>
                      <a:pt x="10271" y="721"/>
                    </a:lnTo>
                    <a:lnTo>
                      <a:pt x="10102" y="739"/>
                    </a:lnTo>
                    <a:lnTo>
                      <a:pt x="9922" y="754"/>
                    </a:lnTo>
                    <a:lnTo>
                      <a:pt x="9733" y="770"/>
                    </a:lnTo>
                    <a:lnTo>
                      <a:pt x="9536" y="786"/>
                    </a:lnTo>
                    <a:lnTo>
                      <a:pt x="9328" y="800"/>
                    </a:lnTo>
                    <a:lnTo>
                      <a:pt x="9113" y="813"/>
                    </a:lnTo>
                    <a:lnTo>
                      <a:pt x="8889" y="825"/>
                    </a:lnTo>
                    <a:lnTo>
                      <a:pt x="8659" y="837"/>
                    </a:lnTo>
                    <a:lnTo>
                      <a:pt x="8419" y="848"/>
                    </a:lnTo>
                    <a:lnTo>
                      <a:pt x="8174" y="858"/>
                    </a:lnTo>
                    <a:lnTo>
                      <a:pt x="7922" y="867"/>
                    </a:lnTo>
                    <a:lnTo>
                      <a:pt x="7663" y="876"/>
                    </a:lnTo>
                    <a:lnTo>
                      <a:pt x="7397" y="883"/>
                    </a:lnTo>
                    <a:lnTo>
                      <a:pt x="7127" y="888"/>
                    </a:lnTo>
                    <a:lnTo>
                      <a:pt x="6851" y="894"/>
                    </a:lnTo>
                    <a:lnTo>
                      <a:pt x="6571" y="897"/>
                    </a:lnTo>
                    <a:lnTo>
                      <a:pt x="6285" y="901"/>
                    </a:lnTo>
                    <a:lnTo>
                      <a:pt x="5994" y="903"/>
                    </a:lnTo>
                    <a:lnTo>
                      <a:pt x="5702" y="903"/>
                    </a:lnTo>
                    <a:lnTo>
                      <a:pt x="5702" y="903"/>
                    </a:lnTo>
                    <a:lnTo>
                      <a:pt x="5408" y="903"/>
                    </a:lnTo>
                    <a:lnTo>
                      <a:pt x="5119" y="901"/>
                    </a:lnTo>
                    <a:lnTo>
                      <a:pt x="4833" y="897"/>
                    </a:lnTo>
                    <a:lnTo>
                      <a:pt x="4553" y="894"/>
                    </a:lnTo>
                    <a:lnTo>
                      <a:pt x="4277" y="888"/>
                    </a:lnTo>
                    <a:lnTo>
                      <a:pt x="4007" y="883"/>
                    </a:lnTo>
                    <a:lnTo>
                      <a:pt x="3741" y="876"/>
                    </a:lnTo>
                    <a:lnTo>
                      <a:pt x="3482" y="867"/>
                    </a:lnTo>
                    <a:lnTo>
                      <a:pt x="3230" y="858"/>
                    </a:lnTo>
                    <a:lnTo>
                      <a:pt x="2983" y="848"/>
                    </a:lnTo>
                    <a:lnTo>
                      <a:pt x="2745" y="837"/>
                    </a:lnTo>
                    <a:lnTo>
                      <a:pt x="2515" y="825"/>
                    </a:lnTo>
                    <a:lnTo>
                      <a:pt x="2291" y="813"/>
                    </a:lnTo>
                    <a:lnTo>
                      <a:pt x="2076" y="800"/>
                    </a:lnTo>
                    <a:lnTo>
                      <a:pt x="1868" y="786"/>
                    </a:lnTo>
                    <a:lnTo>
                      <a:pt x="1671" y="770"/>
                    </a:lnTo>
                    <a:lnTo>
                      <a:pt x="1482" y="754"/>
                    </a:lnTo>
                    <a:lnTo>
                      <a:pt x="1302" y="739"/>
                    </a:lnTo>
                    <a:lnTo>
                      <a:pt x="1133" y="721"/>
                    </a:lnTo>
                    <a:lnTo>
                      <a:pt x="975" y="703"/>
                    </a:lnTo>
                    <a:lnTo>
                      <a:pt x="825" y="686"/>
                    </a:lnTo>
                    <a:lnTo>
                      <a:pt x="689" y="666"/>
                    </a:lnTo>
                    <a:lnTo>
                      <a:pt x="562" y="647"/>
                    </a:lnTo>
                    <a:lnTo>
                      <a:pt x="448" y="628"/>
                    </a:lnTo>
                    <a:lnTo>
                      <a:pt x="345" y="606"/>
                    </a:lnTo>
                    <a:lnTo>
                      <a:pt x="256" y="585"/>
                    </a:lnTo>
                    <a:lnTo>
                      <a:pt x="180" y="564"/>
                    </a:lnTo>
                    <a:lnTo>
                      <a:pt x="146" y="554"/>
                    </a:lnTo>
                    <a:lnTo>
                      <a:pt x="116" y="543"/>
                    </a:lnTo>
                    <a:lnTo>
                      <a:pt x="88" y="531"/>
                    </a:lnTo>
                    <a:lnTo>
                      <a:pt x="65" y="520"/>
                    </a:lnTo>
                    <a:lnTo>
                      <a:pt x="46" y="510"/>
                    </a:lnTo>
                    <a:lnTo>
                      <a:pt x="30" y="497"/>
                    </a:lnTo>
                    <a:lnTo>
                      <a:pt x="16" y="487"/>
                    </a:lnTo>
                    <a:lnTo>
                      <a:pt x="7" y="474"/>
                    </a:lnTo>
                    <a:lnTo>
                      <a:pt x="2" y="464"/>
                    </a:lnTo>
                    <a:lnTo>
                      <a:pt x="0" y="451"/>
                    </a:lnTo>
                    <a:lnTo>
                      <a:pt x="0" y="451"/>
                    </a:lnTo>
                    <a:lnTo>
                      <a:pt x="2" y="439"/>
                    </a:lnTo>
                    <a:lnTo>
                      <a:pt x="7" y="429"/>
                    </a:lnTo>
                    <a:lnTo>
                      <a:pt x="16" y="416"/>
                    </a:lnTo>
                    <a:lnTo>
                      <a:pt x="30" y="406"/>
                    </a:lnTo>
                    <a:lnTo>
                      <a:pt x="46" y="393"/>
                    </a:lnTo>
                    <a:lnTo>
                      <a:pt x="65" y="383"/>
                    </a:lnTo>
                    <a:lnTo>
                      <a:pt x="88" y="372"/>
                    </a:lnTo>
                    <a:lnTo>
                      <a:pt x="116" y="360"/>
                    </a:lnTo>
                    <a:lnTo>
                      <a:pt x="146" y="349"/>
                    </a:lnTo>
                    <a:lnTo>
                      <a:pt x="180" y="339"/>
                    </a:lnTo>
                    <a:lnTo>
                      <a:pt x="256" y="318"/>
                    </a:lnTo>
                    <a:lnTo>
                      <a:pt x="345" y="296"/>
                    </a:lnTo>
                    <a:lnTo>
                      <a:pt x="448" y="275"/>
                    </a:lnTo>
                    <a:lnTo>
                      <a:pt x="562" y="256"/>
                    </a:lnTo>
                    <a:lnTo>
                      <a:pt x="689" y="236"/>
                    </a:lnTo>
                    <a:lnTo>
                      <a:pt x="825" y="217"/>
                    </a:lnTo>
                    <a:lnTo>
                      <a:pt x="975" y="199"/>
                    </a:lnTo>
                    <a:lnTo>
                      <a:pt x="1133" y="182"/>
                    </a:lnTo>
                    <a:lnTo>
                      <a:pt x="1302" y="164"/>
                    </a:lnTo>
                    <a:lnTo>
                      <a:pt x="1482" y="148"/>
                    </a:lnTo>
                    <a:lnTo>
                      <a:pt x="1671" y="133"/>
                    </a:lnTo>
                    <a:lnTo>
                      <a:pt x="1868" y="117"/>
                    </a:lnTo>
                    <a:lnTo>
                      <a:pt x="2076" y="103"/>
                    </a:lnTo>
                    <a:lnTo>
                      <a:pt x="2291" y="90"/>
                    </a:lnTo>
                    <a:lnTo>
                      <a:pt x="2515" y="76"/>
                    </a:lnTo>
                    <a:lnTo>
                      <a:pt x="2745" y="66"/>
                    </a:lnTo>
                    <a:lnTo>
                      <a:pt x="2983" y="55"/>
                    </a:lnTo>
                    <a:lnTo>
                      <a:pt x="3230" y="44"/>
                    </a:lnTo>
                    <a:lnTo>
                      <a:pt x="3482" y="36"/>
                    </a:lnTo>
                    <a:lnTo>
                      <a:pt x="3741" y="27"/>
                    </a:lnTo>
                    <a:lnTo>
                      <a:pt x="4007" y="20"/>
                    </a:lnTo>
                    <a:lnTo>
                      <a:pt x="4277" y="14"/>
                    </a:lnTo>
                    <a:lnTo>
                      <a:pt x="4553" y="9"/>
                    </a:lnTo>
                    <a:lnTo>
                      <a:pt x="4833" y="6"/>
                    </a:lnTo>
                    <a:lnTo>
                      <a:pt x="5119" y="2"/>
                    </a:lnTo>
                    <a:lnTo>
                      <a:pt x="5408" y="0"/>
                    </a:lnTo>
                    <a:lnTo>
                      <a:pt x="5702" y="0"/>
                    </a:lnTo>
                    <a:lnTo>
                      <a:pt x="5702" y="0"/>
                    </a:lnTo>
                    <a:lnTo>
                      <a:pt x="5994" y="0"/>
                    </a:lnTo>
                    <a:lnTo>
                      <a:pt x="6285" y="2"/>
                    </a:lnTo>
                    <a:lnTo>
                      <a:pt x="6571" y="6"/>
                    </a:lnTo>
                    <a:lnTo>
                      <a:pt x="6851" y="9"/>
                    </a:lnTo>
                    <a:lnTo>
                      <a:pt x="7127" y="14"/>
                    </a:lnTo>
                    <a:lnTo>
                      <a:pt x="7397" y="20"/>
                    </a:lnTo>
                    <a:lnTo>
                      <a:pt x="7663" y="27"/>
                    </a:lnTo>
                    <a:lnTo>
                      <a:pt x="7922" y="36"/>
                    </a:lnTo>
                    <a:lnTo>
                      <a:pt x="8174" y="44"/>
                    </a:lnTo>
                    <a:lnTo>
                      <a:pt x="8419" y="55"/>
                    </a:lnTo>
                    <a:lnTo>
                      <a:pt x="8659" y="66"/>
                    </a:lnTo>
                    <a:lnTo>
                      <a:pt x="8889" y="76"/>
                    </a:lnTo>
                    <a:lnTo>
                      <a:pt x="9113" y="90"/>
                    </a:lnTo>
                    <a:lnTo>
                      <a:pt x="9328" y="103"/>
                    </a:lnTo>
                    <a:lnTo>
                      <a:pt x="9536" y="117"/>
                    </a:lnTo>
                    <a:lnTo>
                      <a:pt x="9733" y="133"/>
                    </a:lnTo>
                    <a:lnTo>
                      <a:pt x="9922" y="148"/>
                    </a:lnTo>
                    <a:lnTo>
                      <a:pt x="10102" y="164"/>
                    </a:lnTo>
                    <a:lnTo>
                      <a:pt x="10271" y="182"/>
                    </a:lnTo>
                    <a:lnTo>
                      <a:pt x="10429" y="199"/>
                    </a:lnTo>
                    <a:lnTo>
                      <a:pt x="10577" y="217"/>
                    </a:lnTo>
                    <a:lnTo>
                      <a:pt x="10715" y="236"/>
                    </a:lnTo>
                    <a:lnTo>
                      <a:pt x="10842" y="256"/>
                    </a:lnTo>
                    <a:lnTo>
                      <a:pt x="10956" y="275"/>
                    </a:lnTo>
                    <a:lnTo>
                      <a:pt x="11059" y="296"/>
                    </a:lnTo>
                    <a:lnTo>
                      <a:pt x="11147" y="318"/>
                    </a:lnTo>
                    <a:lnTo>
                      <a:pt x="11224" y="339"/>
                    </a:lnTo>
                    <a:lnTo>
                      <a:pt x="11258" y="349"/>
                    </a:lnTo>
                    <a:lnTo>
                      <a:pt x="11288" y="360"/>
                    </a:lnTo>
                    <a:lnTo>
                      <a:pt x="11314" y="372"/>
                    </a:lnTo>
                    <a:lnTo>
                      <a:pt x="11339" y="383"/>
                    </a:lnTo>
                    <a:lnTo>
                      <a:pt x="11358" y="393"/>
                    </a:lnTo>
                    <a:lnTo>
                      <a:pt x="11374" y="406"/>
                    </a:lnTo>
                    <a:lnTo>
                      <a:pt x="11388" y="416"/>
                    </a:lnTo>
                    <a:lnTo>
                      <a:pt x="11397" y="429"/>
                    </a:lnTo>
                    <a:lnTo>
                      <a:pt x="11402" y="439"/>
                    </a:lnTo>
                    <a:lnTo>
                      <a:pt x="11404" y="451"/>
                    </a:lnTo>
                    <a:lnTo>
                      <a:pt x="11404" y="451"/>
                    </a:lnTo>
                    <a:close/>
                  </a:path>
                </a:pathLst>
              </a:custGeom>
              <a:gradFill>
                <a:gsLst>
                  <a:gs pos="0">
                    <a:schemeClr val="bg1">
                      <a:lumMod val="50000"/>
                    </a:schemeClr>
                  </a:gs>
                  <a:gs pos="35000">
                    <a:schemeClr val="bg1">
                      <a:lumMod val="65000"/>
                    </a:schemeClr>
                  </a:gs>
                  <a:gs pos="99000">
                    <a:schemeClr val="bg1">
                      <a:lumMod val="75000"/>
                    </a:schemeClr>
                  </a:gs>
                  <a:gs pos="65000">
                    <a:schemeClr val="bg1">
                      <a:lumMod val="85000"/>
                    </a:schemeClr>
                  </a:gs>
                </a:gsLst>
                <a:path path="circle">
                  <a:fillToRect l="100000" t="100000"/>
                </a:path>
              </a:gradFill>
              <a:ln w="9525">
                <a:gradFill flip="none" rotWithShape="1">
                  <a:gsLst>
                    <a:gs pos="0">
                      <a:schemeClr val="accent1">
                        <a:lumMod val="5000"/>
                        <a:lumOff val="95000"/>
                      </a:schemeClr>
                    </a:gs>
                    <a:gs pos="63000">
                      <a:schemeClr val="bg1">
                        <a:lumMod val="65000"/>
                      </a:schemeClr>
                    </a:gs>
                    <a:gs pos="82000">
                      <a:schemeClr val="tx1">
                        <a:lumMod val="50000"/>
                        <a:lumOff val="50000"/>
                      </a:schemeClr>
                    </a:gs>
                    <a:gs pos="100000">
                      <a:schemeClr val="bg2">
                        <a:lumMod val="75000"/>
                      </a:schemeClr>
                    </a:gs>
                  </a:gsLst>
                  <a:path path="circle">
                    <a:fillToRect l="100000" t="100000"/>
                  </a:path>
                  <a:tileRect r="-100000" b="-100000"/>
                </a:grad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grpSp>
      </p:grpSp>
      <p:grpSp>
        <p:nvGrpSpPr>
          <p:cNvPr id="20" name="Groep 101">
            <a:extLst>
              <a:ext uri="{FF2B5EF4-FFF2-40B4-BE49-F238E27FC236}">
                <a16:creationId xmlns:a16="http://schemas.microsoft.com/office/drawing/2014/main" id="{4972CCA9-1F44-2144-8BD4-C702BE9E5861}"/>
              </a:ext>
            </a:extLst>
          </p:cNvPr>
          <p:cNvGrpSpPr/>
          <p:nvPr userDrawn="1"/>
        </p:nvGrpSpPr>
        <p:grpSpPr>
          <a:xfrm>
            <a:off x="3210953" y="3734030"/>
            <a:ext cx="2759599" cy="2213115"/>
            <a:chOff x="3046695" y="3886200"/>
            <a:chExt cx="3052774" cy="2577462"/>
          </a:xfrm>
        </p:grpSpPr>
        <p:sp>
          <p:nvSpPr>
            <p:cNvPr id="21" name="Freeform 5">
              <a:extLst>
                <a:ext uri="{FF2B5EF4-FFF2-40B4-BE49-F238E27FC236}">
                  <a16:creationId xmlns:a16="http://schemas.microsoft.com/office/drawing/2014/main" id="{2268F468-92FB-F24A-9449-B1682037D09D}"/>
                </a:ext>
              </a:extLst>
            </p:cNvPr>
            <p:cNvSpPr>
              <a:spLocks/>
            </p:cNvSpPr>
            <p:nvPr/>
          </p:nvSpPr>
          <p:spPr bwMode="auto">
            <a:xfrm>
              <a:off x="3113671" y="6115823"/>
              <a:ext cx="2917743" cy="101543"/>
            </a:xfrm>
            <a:custGeom>
              <a:avLst/>
              <a:gdLst/>
              <a:ahLst/>
              <a:cxnLst>
                <a:cxn ang="0">
                  <a:pos x="2701" y="94"/>
                </a:cxn>
                <a:cxn ang="0">
                  <a:pos x="0" y="94"/>
                </a:cxn>
                <a:cxn ang="0">
                  <a:pos x="62" y="0"/>
                </a:cxn>
                <a:cxn ang="0">
                  <a:pos x="2639" y="0"/>
                </a:cxn>
                <a:cxn ang="0">
                  <a:pos x="2701" y="94"/>
                </a:cxn>
              </a:cxnLst>
              <a:rect l="0" t="0" r="r" b="b"/>
              <a:pathLst>
                <a:path w="2701" h="94">
                  <a:moveTo>
                    <a:pt x="2701" y="94"/>
                  </a:moveTo>
                  <a:lnTo>
                    <a:pt x="0" y="94"/>
                  </a:lnTo>
                  <a:lnTo>
                    <a:pt x="62" y="0"/>
                  </a:lnTo>
                  <a:lnTo>
                    <a:pt x="2639" y="0"/>
                  </a:lnTo>
                  <a:lnTo>
                    <a:pt x="2701" y="94"/>
                  </a:lnTo>
                  <a:close/>
                </a:path>
              </a:pathLst>
            </a:custGeom>
            <a:gradFill flip="none" rotWithShape="1">
              <a:gsLst>
                <a:gs pos="0">
                  <a:srgbClr val="515151"/>
                </a:gs>
                <a:gs pos="98000">
                  <a:srgbClr val="3A3A3A"/>
                </a:gs>
                <a:gs pos="23000">
                  <a:srgbClr val="818181"/>
                </a:gs>
              </a:gsLst>
              <a:lin ang="2640000" scaled="0"/>
              <a:tileRect/>
            </a:grad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22" name="Freeform 6">
              <a:extLst>
                <a:ext uri="{FF2B5EF4-FFF2-40B4-BE49-F238E27FC236}">
                  <a16:creationId xmlns:a16="http://schemas.microsoft.com/office/drawing/2014/main" id="{A31BE530-FF44-024D-8D93-41AE22319B59}"/>
                </a:ext>
              </a:extLst>
            </p:cNvPr>
            <p:cNvSpPr>
              <a:spLocks/>
            </p:cNvSpPr>
            <p:nvPr/>
          </p:nvSpPr>
          <p:spPr bwMode="auto">
            <a:xfrm>
              <a:off x="3046695" y="6217367"/>
              <a:ext cx="3052774" cy="246295"/>
            </a:xfrm>
            <a:custGeom>
              <a:avLst/>
              <a:gdLst/>
              <a:ahLst/>
              <a:cxnLst>
                <a:cxn ang="0">
                  <a:pos x="2826" y="228"/>
                </a:cxn>
                <a:cxn ang="0">
                  <a:pos x="0" y="228"/>
                </a:cxn>
                <a:cxn ang="0">
                  <a:pos x="62" y="0"/>
                </a:cxn>
                <a:cxn ang="0">
                  <a:pos x="2763" y="0"/>
                </a:cxn>
                <a:cxn ang="0">
                  <a:pos x="2826" y="228"/>
                </a:cxn>
              </a:cxnLst>
              <a:rect l="0" t="0" r="r" b="b"/>
              <a:pathLst>
                <a:path w="2826" h="228">
                  <a:moveTo>
                    <a:pt x="2826" y="228"/>
                  </a:moveTo>
                  <a:lnTo>
                    <a:pt x="0" y="228"/>
                  </a:lnTo>
                  <a:lnTo>
                    <a:pt x="62" y="0"/>
                  </a:lnTo>
                  <a:lnTo>
                    <a:pt x="2763" y="0"/>
                  </a:lnTo>
                  <a:lnTo>
                    <a:pt x="2826" y="228"/>
                  </a:lnTo>
                  <a:close/>
                </a:path>
              </a:pathLst>
            </a:custGeom>
            <a:gradFill flip="none" rotWithShape="1">
              <a:gsLst>
                <a:gs pos="0">
                  <a:srgbClr val="323232"/>
                </a:gs>
                <a:gs pos="20000">
                  <a:srgbClr val="000000"/>
                </a:gs>
                <a:gs pos="100000">
                  <a:srgbClr val="323232"/>
                </a:gs>
                <a:gs pos="70000">
                  <a:srgbClr val="000000"/>
                </a:gs>
              </a:gsLst>
              <a:lin ang="0" scaled="0"/>
              <a:tileRect/>
            </a:grad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23" name="Freeform 7">
              <a:extLst>
                <a:ext uri="{FF2B5EF4-FFF2-40B4-BE49-F238E27FC236}">
                  <a16:creationId xmlns:a16="http://schemas.microsoft.com/office/drawing/2014/main" id="{FA18D406-5542-0D43-9CBA-39D76FA08F72}"/>
                </a:ext>
              </a:extLst>
            </p:cNvPr>
            <p:cNvSpPr>
              <a:spLocks/>
            </p:cNvSpPr>
            <p:nvPr/>
          </p:nvSpPr>
          <p:spPr bwMode="auto">
            <a:xfrm>
              <a:off x="3102868" y="6261657"/>
              <a:ext cx="2938268" cy="158795"/>
            </a:xfrm>
            <a:custGeom>
              <a:avLst/>
              <a:gdLst/>
              <a:ahLst/>
              <a:cxnLst>
                <a:cxn ang="0">
                  <a:pos x="2720" y="147"/>
                </a:cxn>
                <a:cxn ang="0">
                  <a:pos x="0" y="147"/>
                </a:cxn>
                <a:cxn ang="0">
                  <a:pos x="41" y="0"/>
                </a:cxn>
                <a:cxn ang="0">
                  <a:pos x="2679" y="0"/>
                </a:cxn>
                <a:cxn ang="0">
                  <a:pos x="2720" y="147"/>
                </a:cxn>
              </a:cxnLst>
              <a:rect l="0" t="0" r="r" b="b"/>
              <a:pathLst>
                <a:path w="2720" h="147">
                  <a:moveTo>
                    <a:pt x="2720" y="147"/>
                  </a:moveTo>
                  <a:lnTo>
                    <a:pt x="0" y="147"/>
                  </a:lnTo>
                  <a:lnTo>
                    <a:pt x="41" y="0"/>
                  </a:lnTo>
                  <a:lnTo>
                    <a:pt x="2679" y="0"/>
                  </a:lnTo>
                  <a:lnTo>
                    <a:pt x="2720" y="147"/>
                  </a:lnTo>
                  <a:close/>
                </a:path>
              </a:pathLst>
            </a:custGeom>
            <a:gradFill flip="none" rotWithShape="1">
              <a:gsLst>
                <a:gs pos="0">
                  <a:schemeClr val="bg2"/>
                </a:gs>
                <a:gs pos="34000">
                  <a:srgbClr val="FFFFFF"/>
                </a:gs>
                <a:gs pos="65000">
                  <a:schemeClr val="bg1">
                    <a:lumMod val="50000"/>
                  </a:schemeClr>
                </a:gs>
                <a:gs pos="35000">
                  <a:schemeClr val="bg2">
                    <a:lumMod val="90000"/>
                  </a:schemeClr>
                </a:gs>
                <a:gs pos="100000">
                  <a:schemeClr val="bg2">
                    <a:lumMod val="90000"/>
                  </a:schemeClr>
                </a:gs>
              </a:gsLst>
              <a:lin ang="720000" scaled="0"/>
              <a:tileRect/>
            </a:gradFill>
            <a:ln w="12700" cap="rnd">
              <a:gradFill flip="none" rotWithShape="1">
                <a:gsLst>
                  <a:gs pos="0">
                    <a:srgbClr val="515151"/>
                  </a:gs>
                  <a:gs pos="100000">
                    <a:srgbClr val="A0A0A0"/>
                  </a:gs>
                </a:gsLst>
                <a:lin ang="0" scaled="1"/>
                <a:tileRect/>
              </a:grad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24" name="Freeform 8">
              <a:extLst>
                <a:ext uri="{FF2B5EF4-FFF2-40B4-BE49-F238E27FC236}">
                  <a16:creationId xmlns:a16="http://schemas.microsoft.com/office/drawing/2014/main" id="{FD4B3AF4-42AE-794E-BFB1-CEFCA60A4719}"/>
                </a:ext>
              </a:extLst>
            </p:cNvPr>
            <p:cNvSpPr>
              <a:spLocks/>
            </p:cNvSpPr>
            <p:nvPr/>
          </p:nvSpPr>
          <p:spPr bwMode="auto">
            <a:xfrm>
              <a:off x="3958421" y="3886200"/>
              <a:ext cx="1228239" cy="2286878"/>
            </a:xfrm>
            <a:custGeom>
              <a:avLst/>
              <a:gdLst/>
              <a:ahLst/>
              <a:cxnLst>
                <a:cxn ang="0">
                  <a:pos x="1137" y="2117"/>
                </a:cxn>
                <a:cxn ang="0">
                  <a:pos x="0" y="2117"/>
                </a:cxn>
                <a:cxn ang="0">
                  <a:pos x="345" y="0"/>
                </a:cxn>
                <a:cxn ang="0">
                  <a:pos x="791" y="0"/>
                </a:cxn>
                <a:cxn ang="0">
                  <a:pos x="1137" y="2117"/>
                </a:cxn>
              </a:cxnLst>
              <a:rect l="0" t="0" r="r" b="b"/>
              <a:pathLst>
                <a:path w="1137" h="2117">
                  <a:moveTo>
                    <a:pt x="1137" y="2117"/>
                  </a:moveTo>
                  <a:lnTo>
                    <a:pt x="0" y="2117"/>
                  </a:lnTo>
                  <a:lnTo>
                    <a:pt x="345" y="0"/>
                  </a:lnTo>
                  <a:lnTo>
                    <a:pt x="791" y="0"/>
                  </a:lnTo>
                  <a:lnTo>
                    <a:pt x="1137" y="2117"/>
                  </a:lnTo>
                  <a:close/>
                </a:path>
              </a:pathLst>
            </a:custGeom>
            <a:gradFill flip="none" rotWithShape="1">
              <a:gsLst>
                <a:gs pos="0">
                  <a:srgbClr val="323232"/>
                </a:gs>
                <a:gs pos="20000">
                  <a:srgbClr val="000000"/>
                </a:gs>
                <a:gs pos="100000">
                  <a:srgbClr val="323232"/>
                </a:gs>
                <a:gs pos="70000">
                  <a:srgbClr val="000000"/>
                </a:gs>
              </a:gsLst>
              <a:lin ang="0" scaled="0"/>
              <a:tileRect/>
            </a:grad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grpSp>
      <p:grpSp>
        <p:nvGrpSpPr>
          <p:cNvPr id="29" name="Groep 106">
            <a:extLst>
              <a:ext uri="{FF2B5EF4-FFF2-40B4-BE49-F238E27FC236}">
                <a16:creationId xmlns:a16="http://schemas.microsoft.com/office/drawing/2014/main" id="{AC2C93E0-539B-DE49-9157-F647D6A8FE69}"/>
              </a:ext>
            </a:extLst>
          </p:cNvPr>
          <p:cNvGrpSpPr/>
          <p:nvPr userDrawn="1"/>
        </p:nvGrpSpPr>
        <p:grpSpPr>
          <a:xfrm>
            <a:off x="1734176" y="3723735"/>
            <a:ext cx="5624660" cy="345122"/>
            <a:chOff x="1460894" y="4359347"/>
            <a:chExt cx="6222212" cy="286265"/>
          </a:xfrm>
        </p:grpSpPr>
        <p:sp>
          <p:nvSpPr>
            <p:cNvPr id="30" name="Freeform 10">
              <a:extLst>
                <a:ext uri="{FF2B5EF4-FFF2-40B4-BE49-F238E27FC236}">
                  <a16:creationId xmlns:a16="http://schemas.microsoft.com/office/drawing/2014/main" id="{227BFFB7-7478-514B-9EAA-1B8C96A4B212}"/>
                </a:ext>
              </a:extLst>
            </p:cNvPr>
            <p:cNvSpPr>
              <a:spLocks/>
            </p:cNvSpPr>
            <p:nvPr/>
          </p:nvSpPr>
          <p:spPr bwMode="auto">
            <a:xfrm>
              <a:off x="1460894" y="4359347"/>
              <a:ext cx="6222212" cy="286265"/>
            </a:xfrm>
            <a:custGeom>
              <a:avLst/>
              <a:gdLst/>
              <a:ahLst/>
              <a:cxnLst>
                <a:cxn ang="0">
                  <a:pos x="44" y="265"/>
                </a:cxn>
                <a:cxn ang="0">
                  <a:pos x="0" y="222"/>
                </a:cxn>
                <a:cxn ang="0">
                  <a:pos x="0" y="42"/>
                </a:cxn>
                <a:cxn ang="0">
                  <a:pos x="44" y="0"/>
                </a:cxn>
                <a:cxn ang="0">
                  <a:pos x="5718" y="0"/>
                </a:cxn>
                <a:cxn ang="0">
                  <a:pos x="5760" y="42"/>
                </a:cxn>
                <a:cxn ang="0">
                  <a:pos x="5760" y="222"/>
                </a:cxn>
                <a:cxn ang="0">
                  <a:pos x="5718" y="265"/>
                </a:cxn>
                <a:cxn ang="0">
                  <a:pos x="44" y="265"/>
                </a:cxn>
              </a:cxnLst>
              <a:rect l="0" t="0" r="r" b="b"/>
              <a:pathLst>
                <a:path w="5760" h="265">
                  <a:moveTo>
                    <a:pt x="44" y="265"/>
                  </a:moveTo>
                  <a:lnTo>
                    <a:pt x="0" y="222"/>
                  </a:lnTo>
                  <a:lnTo>
                    <a:pt x="0" y="42"/>
                  </a:lnTo>
                  <a:lnTo>
                    <a:pt x="44" y="0"/>
                  </a:lnTo>
                  <a:lnTo>
                    <a:pt x="5718" y="0"/>
                  </a:lnTo>
                  <a:lnTo>
                    <a:pt x="5760" y="42"/>
                  </a:lnTo>
                  <a:lnTo>
                    <a:pt x="5760" y="222"/>
                  </a:lnTo>
                  <a:lnTo>
                    <a:pt x="5718" y="265"/>
                  </a:lnTo>
                  <a:lnTo>
                    <a:pt x="44" y="265"/>
                  </a:lnTo>
                  <a:close/>
                </a:path>
              </a:pathLst>
            </a:custGeom>
            <a:gradFill flip="none" rotWithShape="1">
              <a:gsLst>
                <a:gs pos="56000">
                  <a:srgbClr val="000000"/>
                </a:gs>
                <a:gs pos="0">
                  <a:srgbClr val="000000"/>
                </a:gs>
                <a:gs pos="18000">
                  <a:srgbClr val="323232"/>
                </a:gs>
                <a:gs pos="100000">
                  <a:srgbClr val="323232"/>
                </a:gs>
                <a:gs pos="86000">
                  <a:srgbClr val="000000"/>
                </a:gs>
              </a:gsLst>
              <a:lin ang="5400000" scaled="0"/>
              <a:tileRect/>
            </a:grad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31" name="Oval 30">
              <a:extLst>
                <a:ext uri="{FF2B5EF4-FFF2-40B4-BE49-F238E27FC236}">
                  <a16:creationId xmlns:a16="http://schemas.microsoft.com/office/drawing/2014/main" id="{A2D784C9-EB8E-4F4B-8F45-46A67F2161A1}"/>
                </a:ext>
              </a:extLst>
            </p:cNvPr>
            <p:cNvSpPr/>
            <p:nvPr/>
          </p:nvSpPr>
          <p:spPr>
            <a:xfrm>
              <a:off x="1657105" y="4440766"/>
              <a:ext cx="130031" cy="130031"/>
            </a:xfrm>
            <a:prstGeom prst="ellipse">
              <a:avLst/>
            </a:prstGeom>
            <a:gradFill flip="none" rotWithShape="1">
              <a:gsLst>
                <a:gs pos="64000">
                  <a:srgbClr val="666666"/>
                </a:gs>
                <a:gs pos="46000">
                  <a:srgbClr val="A2A2A2"/>
                </a:gs>
                <a:gs pos="39000">
                  <a:srgbClr val="ECECEC"/>
                </a:gs>
                <a:gs pos="100000">
                  <a:srgbClr val="A2A2A2"/>
                </a:gs>
              </a:gsLst>
              <a:path path="circle">
                <a:fillToRect r="100000" b="100000"/>
              </a:path>
              <a:tileRect l="-100000" t="-100000"/>
            </a:gradFill>
            <a:ln w="19050">
              <a:gradFill flip="none" rotWithShape="1">
                <a:gsLst>
                  <a:gs pos="0">
                    <a:srgbClr val="000000"/>
                  </a:gs>
                  <a:gs pos="100000">
                    <a:srgbClr val="4D4D4D"/>
                  </a:gs>
                </a:gsLst>
                <a:lin ang="288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l-NL" sz="1801" noProof="0"/>
            </a:p>
          </p:txBody>
        </p:sp>
        <p:sp>
          <p:nvSpPr>
            <p:cNvPr id="32" name="Oval 31">
              <a:extLst>
                <a:ext uri="{FF2B5EF4-FFF2-40B4-BE49-F238E27FC236}">
                  <a16:creationId xmlns:a16="http://schemas.microsoft.com/office/drawing/2014/main" id="{466C1C91-986E-F94E-AFC8-79C4699B65EE}"/>
                </a:ext>
              </a:extLst>
            </p:cNvPr>
            <p:cNvSpPr/>
            <p:nvPr/>
          </p:nvSpPr>
          <p:spPr>
            <a:xfrm>
              <a:off x="7372105" y="4440766"/>
              <a:ext cx="130031" cy="130031"/>
            </a:xfrm>
            <a:prstGeom prst="ellipse">
              <a:avLst/>
            </a:prstGeom>
            <a:gradFill flip="none" rotWithShape="1">
              <a:gsLst>
                <a:gs pos="64000">
                  <a:srgbClr val="666666"/>
                </a:gs>
                <a:gs pos="46000">
                  <a:srgbClr val="A2A2A2"/>
                </a:gs>
                <a:gs pos="39000">
                  <a:srgbClr val="ECECEC"/>
                </a:gs>
                <a:gs pos="100000">
                  <a:srgbClr val="A2A2A2"/>
                </a:gs>
              </a:gsLst>
              <a:path path="circle">
                <a:fillToRect r="100000" b="100000"/>
              </a:path>
              <a:tileRect l="-100000" t="-100000"/>
            </a:gradFill>
            <a:ln w="19050">
              <a:gradFill flip="none" rotWithShape="1">
                <a:gsLst>
                  <a:gs pos="0">
                    <a:srgbClr val="000000"/>
                  </a:gs>
                  <a:gs pos="100000">
                    <a:srgbClr val="4D4D4D"/>
                  </a:gs>
                </a:gsLst>
                <a:lin ang="288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l-NL" sz="1801" noProof="0"/>
            </a:p>
          </p:txBody>
        </p:sp>
      </p:grpSp>
      <p:grpSp>
        <p:nvGrpSpPr>
          <p:cNvPr id="33" name="Groep 102">
            <a:extLst>
              <a:ext uri="{FF2B5EF4-FFF2-40B4-BE49-F238E27FC236}">
                <a16:creationId xmlns:a16="http://schemas.microsoft.com/office/drawing/2014/main" id="{5333FFA5-0C5E-CA47-9BA5-7B04AFCFF2B0}"/>
              </a:ext>
            </a:extLst>
          </p:cNvPr>
          <p:cNvGrpSpPr/>
          <p:nvPr userDrawn="1"/>
        </p:nvGrpSpPr>
        <p:grpSpPr>
          <a:xfrm>
            <a:off x="3736103" y="4261523"/>
            <a:ext cx="1671794" cy="1190689"/>
            <a:chOff x="3647299" y="4604562"/>
            <a:chExt cx="1849401" cy="987632"/>
          </a:xfrm>
        </p:grpSpPr>
        <p:sp>
          <p:nvSpPr>
            <p:cNvPr id="34" name="Freeform 5">
              <a:extLst>
                <a:ext uri="{FF2B5EF4-FFF2-40B4-BE49-F238E27FC236}">
                  <a16:creationId xmlns:a16="http://schemas.microsoft.com/office/drawing/2014/main" id="{459505A0-3E75-3A40-BB20-74371F4C8406}"/>
                </a:ext>
              </a:extLst>
            </p:cNvPr>
            <p:cNvSpPr>
              <a:spLocks/>
            </p:cNvSpPr>
            <p:nvPr/>
          </p:nvSpPr>
          <p:spPr bwMode="auto">
            <a:xfrm>
              <a:off x="3647299" y="4604562"/>
              <a:ext cx="1849401" cy="987632"/>
            </a:xfrm>
            <a:custGeom>
              <a:avLst/>
              <a:gdLst/>
              <a:ahLst/>
              <a:cxnLst>
                <a:cxn ang="0">
                  <a:pos x="2900" y="3076"/>
                </a:cxn>
                <a:cxn ang="0">
                  <a:pos x="3086" y="3074"/>
                </a:cxn>
                <a:cxn ang="0">
                  <a:pos x="3265" y="3067"/>
                </a:cxn>
                <a:cxn ang="0">
                  <a:pos x="3437" y="3058"/>
                </a:cxn>
                <a:cxn ang="0">
                  <a:pos x="3603" y="3046"/>
                </a:cxn>
                <a:cxn ang="0">
                  <a:pos x="3763" y="3031"/>
                </a:cxn>
                <a:cxn ang="0">
                  <a:pos x="3914" y="3013"/>
                </a:cxn>
                <a:cxn ang="0">
                  <a:pos x="4061" y="2993"/>
                </a:cxn>
                <a:cxn ang="0">
                  <a:pos x="4200" y="2972"/>
                </a:cxn>
                <a:cxn ang="0">
                  <a:pos x="4333" y="2947"/>
                </a:cxn>
                <a:cxn ang="0">
                  <a:pos x="4580" y="2896"/>
                </a:cxn>
                <a:cxn ang="0">
                  <a:pos x="4801" y="2840"/>
                </a:cxn>
                <a:cxn ang="0">
                  <a:pos x="4998" y="2780"/>
                </a:cxn>
                <a:cxn ang="0">
                  <a:pos x="5173" y="2720"/>
                </a:cxn>
                <a:cxn ang="0">
                  <a:pos x="5322" y="2661"/>
                </a:cxn>
                <a:cxn ang="0">
                  <a:pos x="5449" y="2604"/>
                </a:cxn>
                <a:cxn ang="0">
                  <a:pos x="5554" y="2554"/>
                </a:cxn>
                <a:cxn ang="0">
                  <a:pos x="5636" y="2508"/>
                </a:cxn>
                <a:cxn ang="0">
                  <a:pos x="5721" y="2458"/>
                </a:cxn>
                <a:cxn ang="0">
                  <a:pos x="5760" y="2430"/>
                </a:cxn>
                <a:cxn ang="0">
                  <a:pos x="2886" y="0"/>
                </a:cxn>
                <a:cxn ang="0">
                  <a:pos x="1520" y="0"/>
                </a:cxn>
                <a:cxn ang="0">
                  <a:pos x="0" y="2430"/>
                </a:cxn>
                <a:cxn ang="0">
                  <a:pos x="40" y="2458"/>
                </a:cxn>
                <a:cxn ang="0">
                  <a:pos x="124" y="2508"/>
                </a:cxn>
                <a:cxn ang="0">
                  <a:pos x="206" y="2554"/>
                </a:cxn>
                <a:cxn ang="0">
                  <a:pos x="311" y="2604"/>
                </a:cxn>
                <a:cxn ang="0">
                  <a:pos x="438" y="2661"/>
                </a:cxn>
                <a:cxn ang="0">
                  <a:pos x="589" y="2720"/>
                </a:cxn>
                <a:cxn ang="0">
                  <a:pos x="762" y="2780"/>
                </a:cxn>
                <a:cxn ang="0">
                  <a:pos x="959" y="2840"/>
                </a:cxn>
                <a:cxn ang="0">
                  <a:pos x="1180" y="2896"/>
                </a:cxn>
                <a:cxn ang="0">
                  <a:pos x="1428" y="2947"/>
                </a:cxn>
                <a:cxn ang="0">
                  <a:pos x="1560" y="2972"/>
                </a:cxn>
                <a:cxn ang="0">
                  <a:pos x="1700" y="2993"/>
                </a:cxn>
                <a:cxn ang="0">
                  <a:pos x="1846" y="3013"/>
                </a:cxn>
                <a:cxn ang="0">
                  <a:pos x="1998" y="3031"/>
                </a:cxn>
                <a:cxn ang="0">
                  <a:pos x="2158" y="3046"/>
                </a:cxn>
                <a:cxn ang="0">
                  <a:pos x="2323" y="3058"/>
                </a:cxn>
                <a:cxn ang="0">
                  <a:pos x="2495" y="3067"/>
                </a:cxn>
                <a:cxn ang="0">
                  <a:pos x="2675" y="3074"/>
                </a:cxn>
                <a:cxn ang="0">
                  <a:pos x="2861" y="3076"/>
                </a:cxn>
                <a:cxn ang="0">
                  <a:pos x="2861" y="3076"/>
                </a:cxn>
                <a:cxn ang="0">
                  <a:pos x="2900" y="3076"/>
                </a:cxn>
              </a:cxnLst>
              <a:rect l="0" t="0" r="r" b="b"/>
              <a:pathLst>
                <a:path w="5760" h="3076">
                  <a:moveTo>
                    <a:pt x="2900" y="3076"/>
                  </a:moveTo>
                  <a:lnTo>
                    <a:pt x="2900" y="3076"/>
                  </a:lnTo>
                  <a:lnTo>
                    <a:pt x="2993" y="3075"/>
                  </a:lnTo>
                  <a:lnTo>
                    <a:pt x="3086" y="3074"/>
                  </a:lnTo>
                  <a:lnTo>
                    <a:pt x="3177" y="3070"/>
                  </a:lnTo>
                  <a:lnTo>
                    <a:pt x="3265" y="3067"/>
                  </a:lnTo>
                  <a:lnTo>
                    <a:pt x="3352" y="3063"/>
                  </a:lnTo>
                  <a:lnTo>
                    <a:pt x="3437" y="3058"/>
                  </a:lnTo>
                  <a:lnTo>
                    <a:pt x="3521" y="3052"/>
                  </a:lnTo>
                  <a:lnTo>
                    <a:pt x="3603" y="3046"/>
                  </a:lnTo>
                  <a:lnTo>
                    <a:pt x="3684" y="3038"/>
                  </a:lnTo>
                  <a:lnTo>
                    <a:pt x="3763" y="3031"/>
                  </a:lnTo>
                  <a:lnTo>
                    <a:pt x="3840" y="3022"/>
                  </a:lnTo>
                  <a:lnTo>
                    <a:pt x="3914" y="3013"/>
                  </a:lnTo>
                  <a:lnTo>
                    <a:pt x="3989" y="3004"/>
                  </a:lnTo>
                  <a:lnTo>
                    <a:pt x="4061" y="2993"/>
                  </a:lnTo>
                  <a:lnTo>
                    <a:pt x="4131" y="2983"/>
                  </a:lnTo>
                  <a:lnTo>
                    <a:pt x="4200" y="2972"/>
                  </a:lnTo>
                  <a:lnTo>
                    <a:pt x="4268" y="2960"/>
                  </a:lnTo>
                  <a:lnTo>
                    <a:pt x="4333" y="2947"/>
                  </a:lnTo>
                  <a:lnTo>
                    <a:pt x="4459" y="2922"/>
                  </a:lnTo>
                  <a:lnTo>
                    <a:pt x="4580" y="2896"/>
                  </a:lnTo>
                  <a:lnTo>
                    <a:pt x="4693" y="2868"/>
                  </a:lnTo>
                  <a:lnTo>
                    <a:pt x="4801" y="2840"/>
                  </a:lnTo>
                  <a:lnTo>
                    <a:pt x="4903" y="2810"/>
                  </a:lnTo>
                  <a:lnTo>
                    <a:pt x="4998" y="2780"/>
                  </a:lnTo>
                  <a:lnTo>
                    <a:pt x="5089" y="2750"/>
                  </a:lnTo>
                  <a:lnTo>
                    <a:pt x="5173" y="2720"/>
                  </a:lnTo>
                  <a:lnTo>
                    <a:pt x="5251" y="2690"/>
                  </a:lnTo>
                  <a:lnTo>
                    <a:pt x="5322" y="2661"/>
                  </a:lnTo>
                  <a:lnTo>
                    <a:pt x="5388" y="2632"/>
                  </a:lnTo>
                  <a:lnTo>
                    <a:pt x="5449" y="2604"/>
                  </a:lnTo>
                  <a:lnTo>
                    <a:pt x="5504" y="2578"/>
                  </a:lnTo>
                  <a:lnTo>
                    <a:pt x="5554" y="2554"/>
                  </a:lnTo>
                  <a:lnTo>
                    <a:pt x="5598" y="2530"/>
                  </a:lnTo>
                  <a:lnTo>
                    <a:pt x="5636" y="2508"/>
                  </a:lnTo>
                  <a:lnTo>
                    <a:pt x="5669" y="2490"/>
                  </a:lnTo>
                  <a:lnTo>
                    <a:pt x="5721" y="2458"/>
                  </a:lnTo>
                  <a:lnTo>
                    <a:pt x="5751" y="2438"/>
                  </a:lnTo>
                  <a:lnTo>
                    <a:pt x="5760" y="2430"/>
                  </a:lnTo>
                  <a:lnTo>
                    <a:pt x="4240" y="0"/>
                  </a:lnTo>
                  <a:lnTo>
                    <a:pt x="2886" y="0"/>
                  </a:lnTo>
                  <a:lnTo>
                    <a:pt x="2874" y="0"/>
                  </a:lnTo>
                  <a:lnTo>
                    <a:pt x="1520" y="0"/>
                  </a:lnTo>
                  <a:lnTo>
                    <a:pt x="0" y="2430"/>
                  </a:lnTo>
                  <a:lnTo>
                    <a:pt x="0" y="2430"/>
                  </a:lnTo>
                  <a:lnTo>
                    <a:pt x="10" y="2438"/>
                  </a:lnTo>
                  <a:lnTo>
                    <a:pt x="40" y="2458"/>
                  </a:lnTo>
                  <a:lnTo>
                    <a:pt x="91" y="2490"/>
                  </a:lnTo>
                  <a:lnTo>
                    <a:pt x="124" y="2508"/>
                  </a:lnTo>
                  <a:lnTo>
                    <a:pt x="163" y="2530"/>
                  </a:lnTo>
                  <a:lnTo>
                    <a:pt x="206" y="2554"/>
                  </a:lnTo>
                  <a:lnTo>
                    <a:pt x="256" y="2578"/>
                  </a:lnTo>
                  <a:lnTo>
                    <a:pt x="311" y="2604"/>
                  </a:lnTo>
                  <a:lnTo>
                    <a:pt x="372" y="2632"/>
                  </a:lnTo>
                  <a:lnTo>
                    <a:pt x="438" y="2661"/>
                  </a:lnTo>
                  <a:lnTo>
                    <a:pt x="510" y="2690"/>
                  </a:lnTo>
                  <a:lnTo>
                    <a:pt x="589" y="2720"/>
                  </a:lnTo>
                  <a:lnTo>
                    <a:pt x="672" y="2750"/>
                  </a:lnTo>
                  <a:lnTo>
                    <a:pt x="762" y="2780"/>
                  </a:lnTo>
                  <a:lnTo>
                    <a:pt x="857" y="2810"/>
                  </a:lnTo>
                  <a:lnTo>
                    <a:pt x="959" y="2840"/>
                  </a:lnTo>
                  <a:lnTo>
                    <a:pt x="1067" y="2868"/>
                  </a:lnTo>
                  <a:lnTo>
                    <a:pt x="1180" y="2896"/>
                  </a:lnTo>
                  <a:lnTo>
                    <a:pt x="1301" y="2922"/>
                  </a:lnTo>
                  <a:lnTo>
                    <a:pt x="1428" y="2947"/>
                  </a:lnTo>
                  <a:lnTo>
                    <a:pt x="1494" y="2960"/>
                  </a:lnTo>
                  <a:lnTo>
                    <a:pt x="1560" y="2972"/>
                  </a:lnTo>
                  <a:lnTo>
                    <a:pt x="1630" y="2983"/>
                  </a:lnTo>
                  <a:lnTo>
                    <a:pt x="1700" y="2993"/>
                  </a:lnTo>
                  <a:lnTo>
                    <a:pt x="1772" y="3004"/>
                  </a:lnTo>
                  <a:lnTo>
                    <a:pt x="1846" y="3013"/>
                  </a:lnTo>
                  <a:lnTo>
                    <a:pt x="1922" y="3022"/>
                  </a:lnTo>
                  <a:lnTo>
                    <a:pt x="1998" y="3031"/>
                  </a:lnTo>
                  <a:lnTo>
                    <a:pt x="2078" y="3038"/>
                  </a:lnTo>
                  <a:lnTo>
                    <a:pt x="2158" y="3046"/>
                  </a:lnTo>
                  <a:lnTo>
                    <a:pt x="2239" y="3052"/>
                  </a:lnTo>
                  <a:lnTo>
                    <a:pt x="2323" y="3058"/>
                  </a:lnTo>
                  <a:lnTo>
                    <a:pt x="2408" y="3063"/>
                  </a:lnTo>
                  <a:lnTo>
                    <a:pt x="2495" y="3067"/>
                  </a:lnTo>
                  <a:lnTo>
                    <a:pt x="2585" y="3070"/>
                  </a:lnTo>
                  <a:lnTo>
                    <a:pt x="2675" y="3074"/>
                  </a:lnTo>
                  <a:lnTo>
                    <a:pt x="2767" y="3075"/>
                  </a:lnTo>
                  <a:lnTo>
                    <a:pt x="2861" y="3076"/>
                  </a:lnTo>
                  <a:lnTo>
                    <a:pt x="2861" y="3076"/>
                  </a:lnTo>
                  <a:lnTo>
                    <a:pt x="2861" y="3076"/>
                  </a:lnTo>
                  <a:lnTo>
                    <a:pt x="2900" y="3076"/>
                  </a:lnTo>
                  <a:lnTo>
                    <a:pt x="2900" y="3076"/>
                  </a:lnTo>
                  <a:close/>
                </a:path>
              </a:pathLst>
            </a:custGeom>
            <a:gradFill flip="none" rotWithShape="1">
              <a:gsLst>
                <a:gs pos="0">
                  <a:srgbClr val="E4E4E4"/>
                </a:gs>
                <a:gs pos="34000">
                  <a:srgbClr val="FFFFFF"/>
                </a:gs>
                <a:gs pos="65000">
                  <a:srgbClr val="9D9D9D"/>
                </a:gs>
                <a:gs pos="35000">
                  <a:srgbClr val="E4E4E4"/>
                </a:gs>
                <a:gs pos="100000">
                  <a:srgbClr val="E4E4E4"/>
                </a:gs>
              </a:gsLst>
              <a:lin ang="720000" scaled="0"/>
              <a:tileRect/>
            </a:gradFill>
            <a:ln w="12700" cap="rnd">
              <a:gradFill flip="none" rotWithShape="1">
                <a:gsLst>
                  <a:gs pos="100000">
                    <a:srgbClr val="898989"/>
                  </a:gs>
                  <a:gs pos="0">
                    <a:prstClr val="white"/>
                  </a:gs>
                </a:gsLst>
                <a:lin ang="0" scaled="1"/>
                <a:tileRect/>
              </a:grad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rtlCol="0" anchor="t" anchorCtr="0" compatLnSpc="1">
              <a:prstTxWarp prst="textNoShape">
                <a:avLst/>
              </a:prstTxWarp>
            </a:bodyPr>
            <a:lstStyle/>
            <a:p>
              <a:pPr rtl="0"/>
              <a:endParaRPr lang="nl-NL" sz="1801" noProof="0"/>
            </a:p>
          </p:txBody>
        </p:sp>
        <p:grpSp>
          <p:nvGrpSpPr>
            <p:cNvPr id="35" name="Groep 50">
              <a:extLst>
                <a:ext uri="{FF2B5EF4-FFF2-40B4-BE49-F238E27FC236}">
                  <a16:creationId xmlns:a16="http://schemas.microsoft.com/office/drawing/2014/main" id="{B36322EF-CA00-7646-92E6-1F7EF2891AB3}"/>
                </a:ext>
              </a:extLst>
            </p:cNvPr>
            <p:cNvGrpSpPr/>
            <p:nvPr/>
          </p:nvGrpSpPr>
          <p:grpSpPr>
            <a:xfrm>
              <a:off x="3677159" y="5325058"/>
              <a:ext cx="1787433" cy="250119"/>
              <a:chOff x="147638" y="4549775"/>
              <a:chExt cx="8837612" cy="1236663"/>
            </a:xfrm>
            <a:solidFill>
              <a:srgbClr val="000000"/>
            </a:solidFill>
          </p:grpSpPr>
          <p:sp>
            <p:nvSpPr>
              <p:cNvPr id="36" name="Freeform 6">
                <a:extLst>
                  <a:ext uri="{FF2B5EF4-FFF2-40B4-BE49-F238E27FC236}">
                    <a16:creationId xmlns:a16="http://schemas.microsoft.com/office/drawing/2014/main" id="{46163102-D4A4-1D48-81A4-99D60D030235}"/>
                  </a:ext>
                </a:extLst>
              </p:cNvPr>
              <p:cNvSpPr>
                <a:spLocks/>
              </p:cNvSpPr>
              <p:nvPr/>
            </p:nvSpPr>
            <p:spPr bwMode="auto">
              <a:xfrm>
                <a:off x="147638" y="4573588"/>
                <a:ext cx="209550" cy="323850"/>
              </a:xfrm>
              <a:custGeom>
                <a:avLst/>
                <a:gdLst/>
                <a:ahLst/>
                <a:cxnLst>
                  <a:cxn ang="0">
                    <a:pos x="0" y="189"/>
                  </a:cxn>
                  <a:cxn ang="0">
                    <a:pos x="108" y="0"/>
                  </a:cxn>
                  <a:cxn ang="0">
                    <a:pos x="132" y="15"/>
                  </a:cxn>
                  <a:cxn ang="0">
                    <a:pos x="25" y="204"/>
                  </a:cxn>
                  <a:cxn ang="0">
                    <a:pos x="0" y="189"/>
                  </a:cxn>
                </a:cxnLst>
                <a:rect l="0" t="0" r="r" b="b"/>
                <a:pathLst>
                  <a:path w="132" h="204">
                    <a:moveTo>
                      <a:pt x="0" y="189"/>
                    </a:moveTo>
                    <a:lnTo>
                      <a:pt x="108" y="0"/>
                    </a:lnTo>
                    <a:lnTo>
                      <a:pt x="132" y="15"/>
                    </a:lnTo>
                    <a:lnTo>
                      <a:pt x="25" y="204"/>
                    </a:lnTo>
                    <a:lnTo>
                      <a:pt x="0" y="189"/>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37" name="Freeform 7">
                <a:extLst>
                  <a:ext uri="{FF2B5EF4-FFF2-40B4-BE49-F238E27FC236}">
                    <a16:creationId xmlns:a16="http://schemas.microsoft.com/office/drawing/2014/main" id="{BA39E8D4-8766-4647-BAF7-806D1EE20FE2}"/>
                  </a:ext>
                </a:extLst>
              </p:cNvPr>
              <p:cNvSpPr>
                <a:spLocks/>
              </p:cNvSpPr>
              <p:nvPr/>
            </p:nvSpPr>
            <p:spPr bwMode="auto">
              <a:xfrm>
                <a:off x="320675" y="4660900"/>
                <a:ext cx="196850" cy="328613"/>
              </a:xfrm>
              <a:custGeom>
                <a:avLst/>
                <a:gdLst/>
                <a:ahLst/>
                <a:cxnLst>
                  <a:cxn ang="0">
                    <a:pos x="0" y="194"/>
                  </a:cxn>
                  <a:cxn ang="0">
                    <a:pos x="99" y="0"/>
                  </a:cxn>
                  <a:cxn ang="0">
                    <a:pos x="124" y="13"/>
                  </a:cxn>
                  <a:cxn ang="0">
                    <a:pos x="26" y="207"/>
                  </a:cxn>
                  <a:cxn ang="0">
                    <a:pos x="0" y="194"/>
                  </a:cxn>
                </a:cxnLst>
                <a:rect l="0" t="0" r="r" b="b"/>
                <a:pathLst>
                  <a:path w="124" h="207">
                    <a:moveTo>
                      <a:pt x="0" y="194"/>
                    </a:moveTo>
                    <a:lnTo>
                      <a:pt x="99" y="0"/>
                    </a:lnTo>
                    <a:lnTo>
                      <a:pt x="124" y="13"/>
                    </a:lnTo>
                    <a:lnTo>
                      <a:pt x="26" y="207"/>
                    </a:lnTo>
                    <a:lnTo>
                      <a:pt x="0" y="194"/>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38" name="Freeform 8">
                <a:extLst>
                  <a:ext uri="{FF2B5EF4-FFF2-40B4-BE49-F238E27FC236}">
                    <a16:creationId xmlns:a16="http://schemas.microsoft.com/office/drawing/2014/main" id="{A7AEF40C-6BD2-1C4A-8312-CC69A4DC0306}"/>
                  </a:ext>
                </a:extLst>
              </p:cNvPr>
              <p:cNvSpPr>
                <a:spLocks/>
              </p:cNvSpPr>
              <p:nvPr/>
            </p:nvSpPr>
            <p:spPr bwMode="auto">
              <a:xfrm>
                <a:off x="517525" y="4589463"/>
                <a:ext cx="273050" cy="501650"/>
              </a:xfrm>
              <a:custGeom>
                <a:avLst/>
                <a:gdLst/>
                <a:ahLst/>
                <a:cxnLst>
                  <a:cxn ang="0">
                    <a:pos x="0" y="299"/>
                  </a:cxn>
                  <a:cxn ang="0">
                    <a:pos x="133" y="0"/>
                  </a:cxn>
                  <a:cxn ang="0">
                    <a:pos x="172" y="18"/>
                  </a:cxn>
                  <a:cxn ang="0">
                    <a:pos x="39" y="316"/>
                  </a:cxn>
                  <a:cxn ang="0">
                    <a:pos x="0" y="299"/>
                  </a:cxn>
                </a:cxnLst>
                <a:rect l="0" t="0" r="r" b="b"/>
                <a:pathLst>
                  <a:path w="172" h="316">
                    <a:moveTo>
                      <a:pt x="0" y="299"/>
                    </a:moveTo>
                    <a:lnTo>
                      <a:pt x="133" y="0"/>
                    </a:lnTo>
                    <a:lnTo>
                      <a:pt x="172" y="18"/>
                    </a:lnTo>
                    <a:lnTo>
                      <a:pt x="39" y="316"/>
                    </a:lnTo>
                    <a:lnTo>
                      <a:pt x="0" y="299"/>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39" name="Freeform 9">
                <a:extLst>
                  <a:ext uri="{FF2B5EF4-FFF2-40B4-BE49-F238E27FC236}">
                    <a16:creationId xmlns:a16="http://schemas.microsoft.com/office/drawing/2014/main" id="{9CFC0B18-01AD-BB40-A6E4-FA1636717236}"/>
                  </a:ext>
                </a:extLst>
              </p:cNvPr>
              <p:cNvSpPr>
                <a:spLocks/>
              </p:cNvSpPr>
              <p:nvPr/>
            </p:nvSpPr>
            <p:spPr bwMode="auto">
              <a:xfrm>
                <a:off x="763588" y="4845050"/>
                <a:ext cx="168275" cy="338138"/>
              </a:xfrm>
              <a:custGeom>
                <a:avLst/>
                <a:gdLst/>
                <a:ahLst/>
                <a:cxnLst>
                  <a:cxn ang="0">
                    <a:pos x="0" y="203"/>
                  </a:cxn>
                  <a:cxn ang="0">
                    <a:pos x="79" y="0"/>
                  </a:cxn>
                  <a:cxn ang="0">
                    <a:pos x="106" y="12"/>
                  </a:cxn>
                  <a:cxn ang="0">
                    <a:pos x="26" y="213"/>
                  </a:cxn>
                  <a:cxn ang="0">
                    <a:pos x="0" y="203"/>
                  </a:cxn>
                </a:cxnLst>
                <a:rect l="0" t="0" r="r" b="b"/>
                <a:pathLst>
                  <a:path w="106" h="213">
                    <a:moveTo>
                      <a:pt x="0" y="203"/>
                    </a:moveTo>
                    <a:lnTo>
                      <a:pt x="79" y="0"/>
                    </a:lnTo>
                    <a:lnTo>
                      <a:pt x="106" y="12"/>
                    </a:lnTo>
                    <a:lnTo>
                      <a:pt x="26" y="213"/>
                    </a:lnTo>
                    <a:lnTo>
                      <a:pt x="0" y="203"/>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40" name="Freeform 10">
                <a:extLst>
                  <a:ext uri="{FF2B5EF4-FFF2-40B4-BE49-F238E27FC236}">
                    <a16:creationId xmlns:a16="http://schemas.microsoft.com/office/drawing/2014/main" id="{6906823E-A636-2748-A20B-61E2F2B03C88}"/>
                  </a:ext>
                </a:extLst>
              </p:cNvPr>
              <p:cNvSpPr>
                <a:spLocks/>
              </p:cNvSpPr>
              <p:nvPr/>
            </p:nvSpPr>
            <p:spPr bwMode="auto">
              <a:xfrm>
                <a:off x="939800" y="4908550"/>
                <a:ext cx="160338" cy="341313"/>
              </a:xfrm>
              <a:custGeom>
                <a:avLst/>
                <a:gdLst/>
                <a:ahLst/>
                <a:cxnLst>
                  <a:cxn ang="0">
                    <a:pos x="0" y="206"/>
                  </a:cxn>
                  <a:cxn ang="0">
                    <a:pos x="73" y="0"/>
                  </a:cxn>
                  <a:cxn ang="0">
                    <a:pos x="101" y="11"/>
                  </a:cxn>
                  <a:cxn ang="0">
                    <a:pos x="27" y="215"/>
                  </a:cxn>
                  <a:cxn ang="0">
                    <a:pos x="0" y="206"/>
                  </a:cxn>
                </a:cxnLst>
                <a:rect l="0" t="0" r="r" b="b"/>
                <a:pathLst>
                  <a:path w="101" h="215">
                    <a:moveTo>
                      <a:pt x="0" y="206"/>
                    </a:moveTo>
                    <a:lnTo>
                      <a:pt x="73" y="0"/>
                    </a:lnTo>
                    <a:lnTo>
                      <a:pt x="101" y="11"/>
                    </a:lnTo>
                    <a:lnTo>
                      <a:pt x="27" y="215"/>
                    </a:lnTo>
                    <a:lnTo>
                      <a:pt x="0" y="206"/>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41" name="Freeform 11">
                <a:extLst>
                  <a:ext uri="{FF2B5EF4-FFF2-40B4-BE49-F238E27FC236}">
                    <a16:creationId xmlns:a16="http://schemas.microsoft.com/office/drawing/2014/main" id="{48C4BB9C-8467-914F-B1C1-0CBB7F2A8633}"/>
                  </a:ext>
                </a:extLst>
              </p:cNvPr>
              <p:cNvSpPr>
                <a:spLocks/>
              </p:cNvSpPr>
              <p:nvPr/>
            </p:nvSpPr>
            <p:spPr bwMode="auto">
              <a:xfrm>
                <a:off x="1122363" y="4968875"/>
                <a:ext cx="150813" cy="342900"/>
              </a:xfrm>
              <a:custGeom>
                <a:avLst/>
                <a:gdLst/>
                <a:ahLst/>
                <a:cxnLst>
                  <a:cxn ang="0">
                    <a:pos x="0" y="207"/>
                  </a:cxn>
                  <a:cxn ang="0">
                    <a:pos x="67" y="0"/>
                  </a:cxn>
                  <a:cxn ang="0">
                    <a:pos x="95" y="9"/>
                  </a:cxn>
                  <a:cxn ang="0">
                    <a:pos x="27" y="216"/>
                  </a:cxn>
                  <a:cxn ang="0">
                    <a:pos x="0" y="207"/>
                  </a:cxn>
                </a:cxnLst>
                <a:rect l="0" t="0" r="r" b="b"/>
                <a:pathLst>
                  <a:path w="95" h="216">
                    <a:moveTo>
                      <a:pt x="0" y="207"/>
                    </a:moveTo>
                    <a:lnTo>
                      <a:pt x="67" y="0"/>
                    </a:lnTo>
                    <a:lnTo>
                      <a:pt x="95" y="9"/>
                    </a:lnTo>
                    <a:lnTo>
                      <a:pt x="27" y="216"/>
                    </a:lnTo>
                    <a:lnTo>
                      <a:pt x="0" y="207"/>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42" name="Freeform 12">
                <a:extLst>
                  <a:ext uri="{FF2B5EF4-FFF2-40B4-BE49-F238E27FC236}">
                    <a16:creationId xmlns:a16="http://schemas.microsoft.com/office/drawing/2014/main" id="{16202879-DA05-EF47-8426-BCBF7AAAE7A5}"/>
                  </a:ext>
                </a:extLst>
              </p:cNvPr>
              <p:cNvSpPr>
                <a:spLocks/>
              </p:cNvSpPr>
              <p:nvPr/>
            </p:nvSpPr>
            <p:spPr bwMode="auto">
              <a:xfrm>
                <a:off x="1301750" y="5022850"/>
                <a:ext cx="144463" cy="344488"/>
              </a:xfrm>
              <a:custGeom>
                <a:avLst/>
                <a:gdLst/>
                <a:ahLst/>
                <a:cxnLst>
                  <a:cxn ang="0">
                    <a:pos x="0" y="209"/>
                  </a:cxn>
                  <a:cxn ang="0">
                    <a:pos x="63" y="0"/>
                  </a:cxn>
                  <a:cxn ang="0">
                    <a:pos x="91" y="10"/>
                  </a:cxn>
                  <a:cxn ang="0">
                    <a:pos x="28" y="217"/>
                  </a:cxn>
                  <a:cxn ang="0">
                    <a:pos x="0" y="209"/>
                  </a:cxn>
                </a:cxnLst>
                <a:rect l="0" t="0" r="r" b="b"/>
                <a:pathLst>
                  <a:path w="91" h="217">
                    <a:moveTo>
                      <a:pt x="0" y="209"/>
                    </a:moveTo>
                    <a:lnTo>
                      <a:pt x="63" y="0"/>
                    </a:lnTo>
                    <a:lnTo>
                      <a:pt x="91" y="10"/>
                    </a:lnTo>
                    <a:lnTo>
                      <a:pt x="28" y="217"/>
                    </a:lnTo>
                    <a:lnTo>
                      <a:pt x="0" y="209"/>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43" name="Freeform 13">
                <a:extLst>
                  <a:ext uri="{FF2B5EF4-FFF2-40B4-BE49-F238E27FC236}">
                    <a16:creationId xmlns:a16="http://schemas.microsoft.com/office/drawing/2014/main" id="{C036801F-CCE9-264C-B561-69D644404D31}"/>
                  </a:ext>
                </a:extLst>
              </p:cNvPr>
              <p:cNvSpPr>
                <a:spLocks/>
              </p:cNvSpPr>
              <p:nvPr/>
            </p:nvSpPr>
            <p:spPr bwMode="auto">
              <a:xfrm>
                <a:off x="1508125" y="4914900"/>
                <a:ext cx="201613" cy="519113"/>
              </a:xfrm>
              <a:custGeom>
                <a:avLst/>
                <a:gdLst/>
                <a:ahLst/>
                <a:cxnLst>
                  <a:cxn ang="0">
                    <a:pos x="0" y="315"/>
                  </a:cxn>
                  <a:cxn ang="0">
                    <a:pos x="85" y="0"/>
                  </a:cxn>
                  <a:cxn ang="0">
                    <a:pos x="127" y="11"/>
                  </a:cxn>
                  <a:cxn ang="0">
                    <a:pos x="41" y="327"/>
                  </a:cxn>
                  <a:cxn ang="0">
                    <a:pos x="0" y="315"/>
                  </a:cxn>
                </a:cxnLst>
                <a:rect l="0" t="0" r="r" b="b"/>
                <a:pathLst>
                  <a:path w="127" h="327">
                    <a:moveTo>
                      <a:pt x="0" y="315"/>
                    </a:moveTo>
                    <a:lnTo>
                      <a:pt x="85" y="0"/>
                    </a:lnTo>
                    <a:lnTo>
                      <a:pt x="127" y="11"/>
                    </a:lnTo>
                    <a:lnTo>
                      <a:pt x="41" y="327"/>
                    </a:lnTo>
                    <a:lnTo>
                      <a:pt x="0" y="315"/>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44" name="Freeform 14">
                <a:extLst>
                  <a:ext uri="{FF2B5EF4-FFF2-40B4-BE49-F238E27FC236}">
                    <a16:creationId xmlns:a16="http://schemas.microsoft.com/office/drawing/2014/main" id="{04CE2647-6B51-964E-83E7-4586857BCB63}"/>
                  </a:ext>
                </a:extLst>
              </p:cNvPr>
              <p:cNvSpPr>
                <a:spLocks/>
              </p:cNvSpPr>
              <p:nvPr/>
            </p:nvSpPr>
            <p:spPr bwMode="auto">
              <a:xfrm>
                <a:off x="1758950" y="5143500"/>
                <a:ext cx="125413" cy="346075"/>
              </a:xfrm>
              <a:custGeom>
                <a:avLst/>
                <a:gdLst/>
                <a:ahLst/>
                <a:cxnLst>
                  <a:cxn ang="0">
                    <a:pos x="0" y="212"/>
                  </a:cxn>
                  <a:cxn ang="0">
                    <a:pos x="52" y="0"/>
                  </a:cxn>
                  <a:cxn ang="0">
                    <a:pos x="79" y="7"/>
                  </a:cxn>
                  <a:cxn ang="0">
                    <a:pos x="29" y="218"/>
                  </a:cxn>
                  <a:cxn ang="0">
                    <a:pos x="0" y="212"/>
                  </a:cxn>
                </a:cxnLst>
                <a:rect l="0" t="0" r="r" b="b"/>
                <a:pathLst>
                  <a:path w="79" h="218">
                    <a:moveTo>
                      <a:pt x="0" y="212"/>
                    </a:moveTo>
                    <a:lnTo>
                      <a:pt x="52" y="0"/>
                    </a:lnTo>
                    <a:lnTo>
                      <a:pt x="79" y="7"/>
                    </a:lnTo>
                    <a:lnTo>
                      <a:pt x="29" y="218"/>
                    </a:lnTo>
                    <a:lnTo>
                      <a:pt x="0" y="212"/>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45" name="Freeform 15">
                <a:extLst>
                  <a:ext uri="{FF2B5EF4-FFF2-40B4-BE49-F238E27FC236}">
                    <a16:creationId xmlns:a16="http://schemas.microsoft.com/office/drawing/2014/main" id="{E2568FFE-E0AE-294A-AC74-02ABD3142D55}"/>
                  </a:ext>
                </a:extLst>
              </p:cNvPr>
              <p:cNvSpPr>
                <a:spLocks/>
              </p:cNvSpPr>
              <p:nvPr/>
            </p:nvSpPr>
            <p:spPr bwMode="auto">
              <a:xfrm>
                <a:off x="1941513" y="5183188"/>
                <a:ext cx="117475" cy="349250"/>
              </a:xfrm>
              <a:custGeom>
                <a:avLst/>
                <a:gdLst/>
                <a:ahLst/>
                <a:cxnLst>
                  <a:cxn ang="0">
                    <a:pos x="0" y="214"/>
                  </a:cxn>
                  <a:cxn ang="0">
                    <a:pos x="47" y="0"/>
                  </a:cxn>
                  <a:cxn ang="0">
                    <a:pos x="74" y="7"/>
                  </a:cxn>
                  <a:cxn ang="0">
                    <a:pos x="27" y="220"/>
                  </a:cxn>
                  <a:cxn ang="0">
                    <a:pos x="0" y="214"/>
                  </a:cxn>
                </a:cxnLst>
                <a:rect l="0" t="0" r="r" b="b"/>
                <a:pathLst>
                  <a:path w="74" h="220">
                    <a:moveTo>
                      <a:pt x="0" y="214"/>
                    </a:moveTo>
                    <a:lnTo>
                      <a:pt x="47" y="0"/>
                    </a:lnTo>
                    <a:lnTo>
                      <a:pt x="74" y="7"/>
                    </a:lnTo>
                    <a:lnTo>
                      <a:pt x="27" y="220"/>
                    </a:lnTo>
                    <a:lnTo>
                      <a:pt x="0" y="214"/>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46" name="Freeform 16">
                <a:extLst>
                  <a:ext uri="{FF2B5EF4-FFF2-40B4-BE49-F238E27FC236}">
                    <a16:creationId xmlns:a16="http://schemas.microsoft.com/office/drawing/2014/main" id="{769B5105-4441-144B-AEA1-D558034A9C6F}"/>
                  </a:ext>
                </a:extLst>
              </p:cNvPr>
              <p:cNvSpPr>
                <a:spLocks/>
              </p:cNvSpPr>
              <p:nvPr/>
            </p:nvSpPr>
            <p:spPr bwMode="auto">
              <a:xfrm>
                <a:off x="2125663" y="5222875"/>
                <a:ext cx="112713" cy="347663"/>
              </a:xfrm>
              <a:custGeom>
                <a:avLst/>
                <a:gdLst/>
                <a:ahLst/>
                <a:cxnLst>
                  <a:cxn ang="0">
                    <a:pos x="0" y="213"/>
                  </a:cxn>
                  <a:cxn ang="0">
                    <a:pos x="42" y="0"/>
                  </a:cxn>
                  <a:cxn ang="0">
                    <a:pos x="71" y="5"/>
                  </a:cxn>
                  <a:cxn ang="0">
                    <a:pos x="28" y="219"/>
                  </a:cxn>
                  <a:cxn ang="0">
                    <a:pos x="0" y="213"/>
                  </a:cxn>
                </a:cxnLst>
                <a:rect l="0" t="0" r="r" b="b"/>
                <a:pathLst>
                  <a:path w="71" h="219">
                    <a:moveTo>
                      <a:pt x="0" y="213"/>
                    </a:moveTo>
                    <a:lnTo>
                      <a:pt x="42" y="0"/>
                    </a:lnTo>
                    <a:lnTo>
                      <a:pt x="71" y="5"/>
                    </a:lnTo>
                    <a:lnTo>
                      <a:pt x="28" y="219"/>
                    </a:lnTo>
                    <a:lnTo>
                      <a:pt x="0" y="213"/>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47" name="Freeform 17">
                <a:extLst>
                  <a:ext uri="{FF2B5EF4-FFF2-40B4-BE49-F238E27FC236}">
                    <a16:creationId xmlns:a16="http://schemas.microsoft.com/office/drawing/2014/main" id="{04E27601-4D3C-5147-88FA-301B51EACB3B}"/>
                  </a:ext>
                </a:extLst>
              </p:cNvPr>
              <p:cNvSpPr>
                <a:spLocks/>
              </p:cNvSpPr>
              <p:nvPr/>
            </p:nvSpPr>
            <p:spPr bwMode="auto">
              <a:xfrm>
                <a:off x="2312988" y="5256213"/>
                <a:ext cx="104775" cy="347663"/>
              </a:xfrm>
              <a:custGeom>
                <a:avLst/>
                <a:gdLst/>
                <a:ahLst/>
                <a:cxnLst>
                  <a:cxn ang="0">
                    <a:pos x="0" y="215"/>
                  </a:cxn>
                  <a:cxn ang="0">
                    <a:pos x="38" y="0"/>
                  </a:cxn>
                  <a:cxn ang="0">
                    <a:pos x="66" y="6"/>
                  </a:cxn>
                  <a:cxn ang="0">
                    <a:pos x="27" y="219"/>
                  </a:cxn>
                  <a:cxn ang="0">
                    <a:pos x="0" y="215"/>
                  </a:cxn>
                </a:cxnLst>
                <a:rect l="0" t="0" r="r" b="b"/>
                <a:pathLst>
                  <a:path w="66" h="219">
                    <a:moveTo>
                      <a:pt x="0" y="215"/>
                    </a:moveTo>
                    <a:lnTo>
                      <a:pt x="38" y="0"/>
                    </a:lnTo>
                    <a:lnTo>
                      <a:pt x="66" y="6"/>
                    </a:lnTo>
                    <a:lnTo>
                      <a:pt x="27" y="219"/>
                    </a:lnTo>
                    <a:lnTo>
                      <a:pt x="0" y="215"/>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48" name="Freeform 18">
                <a:extLst>
                  <a:ext uri="{FF2B5EF4-FFF2-40B4-BE49-F238E27FC236}">
                    <a16:creationId xmlns:a16="http://schemas.microsoft.com/office/drawing/2014/main" id="{1C0BEC17-C6F2-6B4C-9C5F-536EA2FE747E}"/>
                  </a:ext>
                </a:extLst>
              </p:cNvPr>
              <p:cNvSpPr>
                <a:spLocks/>
              </p:cNvSpPr>
              <p:nvPr/>
            </p:nvSpPr>
            <p:spPr bwMode="auto">
              <a:xfrm>
                <a:off x="2520950" y="5119688"/>
                <a:ext cx="147638" cy="523875"/>
              </a:xfrm>
              <a:custGeom>
                <a:avLst/>
                <a:gdLst/>
                <a:ahLst/>
                <a:cxnLst>
                  <a:cxn ang="0">
                    <a:pos x="0" y="323"/>
                  </a:cxn>
                  <a:cxn ang="0">
                    <a:pos x="50" y="0"/>
                  </a:cxn>
                  <a:cxn ang="0">
                    <a:pos x="93" y="7"/>
                  </a:cxn>
                  <a:cxn ang="0">
                    <a:pos x="42" y="330"/>
                  </a:cxn>
                  <a:cxn ang="0">
                    <a:pos x="0" y="323"/>
                  </a:cxn>
                </a:cxnLst>
                <a:rect l="0" t="0" r="r" b="b"/>
                <a:pathLst>
                  <a:path w="93" h="330">
                    <a:moveTo>
                      <a:pt x="0" y="323"/>
                    </a:moveTo>
                    <a:lnTo>
                      <a:pt x="50" y="0"/>
                    </a:lnTo>
                    <a:lnTo>
                      <a:pt x="93" y="7"/>
                    </a:lnTo>
                    <a:lnTo>
                      <a:pt x="42" y="330"/>
                    </a:lnTo>
                    <a:lnTo>
                      <a:pt x="0" y="323"/>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49" name="Freeform 19">
                <a:extLst>
                  <a:ext uri="{FF2B5EF4-FFF2-40B4-BE49-F238E27FC236}">
                    <a16:creationId xmlns:a16="http://schemas.microsoft.com/office/drawing/2014/main" id="{74EE7371-CF88-DA4C-A576-4BCB8F903140}"/>
                  </a:ext>
                </a:extLst>
              </p:cNvPr>
              <p:cNvSpPr>
                <a:spLocks/>
              </p:cNvSpPr>
              <p:nvPr/>
            </p:nvSpPr>
            <p:spPr bwMode="auto">
              <a:xfrm>
                <a:off x="2774950" y="5327650"/>
                <a:ext cx="92075" cy="347663"/>
              </a:xfrm>
              <a:custGeom>
                <a:avLst/>
                <a:gdLst/>
                <a:ahLst/>
                <a:cxnLst>
                  <a:cxn ang="0">
                    <a:pos x="0" y="216"/>
                  </a:cxn>
                  <a:cxn ang="0">
                    <a:pos x="29" y="0"/>
                  </a:cxn>
                  <a:cxn ang="0">
                    <a:pos x="58" y="4"/>
                  </a:cxn>
                  <a:cxn ang="0">
                    <a:pos x="29" y="219"/>
                  </a:cxn>
                  <a:cxn ang="0">
                    <a:pos x="0" y="216"/>
                  </a:cxn>
                </a:cxnLst>
                <a:rect l="0" t="0" r="r" b="b"/>
                <a:pathLst>
                  <a:path w="58" h="219">
                    <a:moveTo>
                      <a:pt x="0" y="216"/>
                    </a:moveTo>
                    <a:lnTo>
                      <a:pt x="29" y="0"/>
                    </a:lnTo>
                    <a:lnTo>
                      <a:pt x="58" y="4"/>
                    </a:lnTo>
                    <a:lnTo>
                      <a:pt x="29" y="219"/>
                    </a:lnTo>
                    <a:lnTo>
                      <a:pt x="0" y="216"/>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50" name="Freeform 20">
                <a:extLst>
                  <a:ext uri="{FF2B5EF4-FFF2-40B4-BE49-F238E27FC236}">
                    <a16:creationId xmlns:a16="http://schemas.microsoft.com/office/drawing/2014/main" id="{54854062-051D-5443-BBF4-D034A75E49F8}"/>
                  </a:ext>
                </a:extLst>
              </p:cNvPr>
              <p:cNvSpPr>
                <a:spLocks/>
              </p:cNvSpPr>
              <p:nvPr/>
            </p:nvSpPr>
            <p:spPr bwMode="auto">
              <a:xfrm>
                <a:off x="2959100" y="5351463"/>
                <a:ext cx="87313" cy="347663"/>
              </a:xfrm>
              <a:custGeom>
                <a:avLst/>
                <a:gdLst/>
                <a:ahLst/>
                <a:cxnLst>
                  <a:cxn ang="0">
                    <a:pos x="0" y="216"/>
                  </a:cxn>
                  <a:cxn ang="0">
                    <a:pos x="27" y="0"/>
                  </a:cxn>
                  <a:cxn ang="0">
                    <a:pos x="55" y="3"/>
                  </a:cxn>
                  <a:cxn ang="0">
                    <a:pos x="29" y="219"/>
                  </a:cxn>
                  <a:cxn ang="0">
                    <a:pos x="0" y="216"/>
                  </a:cxn>
                </a:cxnLst>
                <a:rect l="0" t="0" r="r" b="b"/>
                <a:pathLst>
                  <a:path w="55" h="219">
                    <a:moveTo>
                      <a:pt x="0" y="216"/>
                    </a:moveTo>
                    <a:lnTo>
                      <a:pt x="27" y="0"/>
                    </a:lnTo>
                    <a:lnTo>
                      <a:pt x="55" y="3"/>
                    </a:lnTo>
                    <a:lnTo>
                      <a:pt x="29" y="219"/>
                    </a:lnTo>
                    <a:lnTo>
                      <a:pt x="0" y="216"/>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51" name="Freeform 21">
                <a:extLst>
                  <a:ext uri="{FF2B5EF4-FFF2-40B4-BE49-F238E27FC236}">
                    <a16:creationId xmlns:a16="http://schemas.microsoft.com/office/drawing/2014/main" id="{13C52310-1B77-534A-9F5A-BE524547A76A}"/>
                  </a:ext>
                </a:extLst>
              </p:cNvPr>
              <p:cNvSpPr>
                <a:spLocks/>
              </p:cNvSpPr>
              <p:nvPr/>
            </p:nvSpPr>
            <p:spPr bwMode="auto">
              <a:xfrm>
                <a:off x="3143250" y="5372100"/>
                <a:ext cx="80963" cy="347663"/>
              </a:xfrm>
              <a:custGeom>
                <a:avLst/>
                <a:gdLst/>
                <a:ahLst/>
                <a:cxnLst>
                  <a:cxn ang="0">
                    <a:pos x="0" y="215"/>
                  </a:cxn>
                  <a:cxn ang="0">
                    <a:pos x="22" y="0"/>
                  </a:cxn>
                  <a:cxn ang="0">
                    <a:pos x="51" y="2"/>
                  </a:cxn>
                  <a:cxn ang="0">
                    <a:pos x="29" y="219"/>
                  </a:cxn>
                  <a:cxn ang="0">
                    <a:pos x="0" y="215"/>
                  </a:cxn>
                </a:cxnLst>
                <a:rect l="0" t="0" r="r" b="b"/>
                <a:pathLst>
                  <a:path w="51" h="219">
                    <a:moveTo>
                      <a:pt x="0" y="215"/>
                    </a:moveTo>
                    <a:lnTo>
                      <a:pt x="22" y="0"/>
                    </a:lnTo>
                    <a:lnTo>
                      <a:pt x="51" y="2"/>
                    </a:lnTo>
                    <a:lnTo>
                      <a:pt x="29" y="219"/>
                    </a:lnTo>
                    <a:lnTo>
                      <a:pt x="0" y="215"/>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52" name="Freeform 22">
                <a:extLst>
                  <a:ext uri="{FF2B5EF4-FFF2-40B4-BE49-F238E27FC236}">
                    <a16:creationId xmlns:a16="http://schemas.microsoft.com/office/drawing/2014/main" id="{2B6384E8-8650-2C48-956F-66F688BE4544}"/>
                  </a:ext>
                </a:extLst>
              </p:cNvPr>
              <p:cNvSpPr>
                <a:spLocks/>
              </p:cNvSpPr>
              <p:nvPr/>
            </p:nvSpPr>
            <p:spPr bwMode="auto">
              <a:xfrm>
                <a:off x="3324225" y="5387975"/>
                <a:ext cx="76200" cy="347663"/>
              </a:xfrm>
              <a:custGeom>
                <a:avLst/>
                <a:gdLst/>
                <a:ahLst/>
                <a:cxnLst>
                  <a:cxn ang="0">
                    <a:pos x="0" y="217"/>
                  </a:cxn>
                  <a:cxn ang="0">
                    <a:pos x="19" y="0"/>
                  </a:cxn>
                  <a:cxn ang="0">
                    <a:pos x="48" y="2"/>
                  </a:cxn>
                  <a:cxn ang="0">
                    <a:pos x="28" y="219"/>
                  </a:cxn>
                  <a:cxn ang="0">
                    <a:pos x="0" y="217"/>
                  </a:cxn>
                </a:cxnLst>
                <a:rect l="0" t="0" r="r" b="b"/>
                <a:pathLst>
                  <a:path w="48" h="219">
                    <a:moveTo>
                      <a:pt x="0" y="217"/>
                    </a:moveTo>
                    <a:lnTo>
                      <a:pt x="19" y="0"/>
                    </a:lnTo>
                    <a:lnTo>
                      <a:pt x="48" y="2"/>
                    </a:lnTo>
                    <a:lnTo>
                      <a:pt x="28" y="219"/>
                    </a:lnTo>
                    <a:lnTo>
                      <a:pt x="0" y="217"/>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53" name="Freeform 23">
                <a:extLst>
                  <a:ext uri="{FF2B5EF4-FFF2-40B4-BE49-F238E27FC236}">
                    <a16:creationId xmlns:a16="http://schemas.microsoft.com/office/drawing/2014/main" id="{89FBBADE-DD68-0B4F-90BB-94C08F96A2BB}"/>
                  </a:ext>
                </a:extLst>
              </p:cNvPr>
              <p:cNvSpPr>
                <a:spLocks/>
              </p:cNvSpPr>
              <p:nvPr/>
            </p:nvSpPr>
            <p:spPr bwMode="auto">
              <a:xfrm>
                <a:off x="3529013" y="5230813"/>
                <a:ext cx="104775" cy="523875"/>
              </a:xfrm>
              <a:custGeom>
                <a:avLst/>
                <a:gdLst/>
                <a:ahLst/>
                <a:cxnLst>
                  <a:cxn ang="0">
                    <a:pos x="0" y="326"/>
                  </a:cxn>
                  <a:cxn ang="0">
                    <a:pos x="23" y="0"/>
                  </a:cxn>
                  <a:cxn ang="0">
                    <a:pos x="66" y="4"/>
                  </a:cxn>
                  <a:cxn ang="0">
                    <a:pos x="43" y="330"/>
                  </a:cxn>
                  <a:cxn ang="0">
                    <a:pos x="0" y="326"/>
                  </a:cxn>
                </a:cxnLst>
                <a:rect l="0" t="0" r="r" b="b"/>
                <a:pathLst>
                  <a:path w="66" h="330">
                    <a:moveTo>
                      <a:pt x="0" y="326"/>
                    </a:moveTo>
                    <a:lnTo>
                      <a:pt x="23" y="0"/>
                    </a:lnTo>
                    <a:lnTo>
                      <a:pt x="66" y="4"/>
                    </a:lnTo>
                    <a:lnTo>
                      <a:pt x="43" y="330"/>
                    </a:lnTo>
                    <a:lnTo>
                      <a:pt x="0" y="326"/>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54" name="Freeform 24">
                <a:extLst>
                  <a:ext uri="{FF2B5EF4-FFF2-40B4-BE49-F238E27FC236}">
                    <a16:creationId xmlns:a16="http://schemas.microsoft.com/office/drawing/2014/main" id="{97174053-4EAF-5E44-8875-D68279AB9C94}"/>
                  </a:ext>
                </a:extLst>
              </p:cNvPr>
              <p:cNvSpPr>
                <a:spLocks/>
              </p:cNvSpPr>
              <p:nvPr/>
            </p:nvSpPr>
            <p:spPr bwMode="auto">
              <a:xfrm>
                <a:off x="3775075" y="5418138"/>
                <a:ext cx="63500" cy="349250"/>
              </a:xfrm>
              <a:custGeom>
                <a:avLst/>
                <a:gdLst/>
                <a:ahLst/>
                <a:cxnLst>
                  <a:cxn ang="0">
                    <a:pos x="0" y="218"/>
                  </a:cxn>
                  <a:cxn ang="0">
                    <a:pos x="12" y="0"/>
                  </a:cxn>
                  <a:cxn ang="0">
                    <a:pos x="40" y="3"/>
                  </a:cxn>
                  <a:cxn ang="0">
                    <a:pos x="29" y="220"/>
                  </a:cxn>
                  <a:cxn ang="0">
                    <a:pos x="0" y="218"/>
                  </a:cxn>
                </a:cxnLst>
                <a:rect l="0" t="0" r="r" b="b"/>
                <a:pathLst>
                  <a:path w="40" h="220">
                    <a:moveTo>
                      <a:pt x="0" y="218"/>
                    </a:moveTo>
                    <a:lnTo>
                      <a:pt x="12" y="0"/>
                    </a:lnTo>
                    <a:lnTo>
                      <a:pt x="40" y="3"/>
                    </a:lnTo>
                    <a:lnTo>
                      <a:pt x="29" y="220"/>
                    </a:lnTo>
                    <a:lnTo>
                      <a:pt x="0" y="218"/>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55" name="Freeform 25">
                <a:extLst>
                  <a:ext uri="{FF2B5EF4-FFF2-40B4-BE49-F238E27FC236}">
                    <a16:creationId xmlns:a16="http://schemas.microsoft.com/office/drawing/2014/main" id="{E1651746-0229-DE4E-80F5-B057ACF83B6B}"/>
                  </a:ext>
                </a:extLst>
              </p:cNvPr>
              <p:cNvSpPr>
                <a:spLocks/>
              </p:cNvSpPr>
              <p:nvPr/>
            </p:nvSpPr>
            <p:spPr bwMode="auto">
              <a:xfrm>
                <a:off x="3957638" y="5427663"/>
                <a:ext cx="60325" cy="347663"/>
              </a:xfrm>
              <a:custGeom>
                <a:avLst/>
                <a:gdLst/>
                <a:ahLst/>
                <a:cxnLst>
                  <a:cxn ang="0">
                    <a:pos x="0" y="218"/>
                  </a:cxn>
                  <a:cxn ang="0">
                    <a:pos x="9" y="0"/>
                  </a:cxn>
                  <a:cxn ang="0">
                    <a:pos x="38" y="1"/>
                  </a:cxn>
                  <a:cxn ang="0">
                    <a:pos x="29" y="219"/>
                  </a:cxn>
                  <a:cxn ang="0">
                    <a:pos x="0" y="218"/>
                  </a:cxn>
                </a:cxnLst>
                <a:rect l="0" t="0" r="r" b="b"/>
                <a:pathLst>
                  <a:path w="38" h="219">
                    <a:moveTo>
                      <a:pt x="0" y="218"/>
                    </a:moveTo>
                    <a:lnTo>
                      <a:pt x="9" y="0"/>
                    </a:lnTo>
                    <a:lnTo>
                      <a:pt x="38" y="1"/>
                    </a:lnTo>
                    <a:lnTo>
                      <a:pt x="29" y="219"/>
                    </a:lnTo>
                    <a:lnTo>
                      <a:pt x="0" y="218"/>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56" name="Freeform 26">
                <a:extLst>
                  <a:ext uri="{FF2B5EF4-FFF2-40B4-BE49-F238E27FC236}">
                    <a16:creationId xmlns:a16="http://schemas.microsoft.com/office/drawing/2014/main" id="{B86D981D-31AD-2346-BC93-E119D59A3B25}"/>
                  </a:ext>
                </a:extLst>
              </p:cNvPr>
              <p:cNvSpPr>
                <a:spLocks/>
              </p:cNvSpPr>
              <p:nvPr/>
            </p:nvSpPr>
            <p:spPr bwMode="auto">
              <a:xfrm>
                <a:off x="4140200" y="5435600"/>
                <a:ext cx="53975" cy="346075"/>
              </a:xfrm>
              <a:custGeom>
                <a:avLst/>
                <a:gdLst/>
                <a:ahLst/>
                <a:cxnLst>
                  <a:cxn ang="0">
                    <a:pos x="0" y="217"/>
                  </a:cxn>
                  <a:cxn ang="0">
                    <a:pos x="5" y="0"/>
                  </a:cxn>
                  <a:cxn ang="0">
                    <a:pos x="34" y="0"/>
                  </a:cxn>
                  <a:cxn ang="0">
                    <a:pos x="28" y="218"/>
                  </a:cxn>
                  <a:cxn ang="0">
                    <a:pos x="0" y="217"/>
                  </a:cxn>
                </a:cxnLst>
                <a:rect l="0" t="0" r="r" b="b"/>
                <a:pathLst>
                  <a:path w="34" h="218">
                    <a:moveTo>
                      <a:pt x="0" y="217"/>
                    </a:moveTo>
                    <a:lnTo>
                      <a:pt x="5" y="0"/>
                    </a:lnTo>
                    <a:lnTo>
                      <a:pt x="34" y="0"/>
                    </a:lnTo>
                    <a:lnTo>
                      <a:pt x="28" y="218"/>
                    </a:lnTo>
                    <a:lnTo>
                      <a:pt x="0" y="217"/>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57" name="Freeform 27">
                <a:extLst>
                  <a:ext uri="{FF2B5EF4-FFF2-40B4-BE49-F238E27FC236}">
                    <a16:creationId xmlns:a16="http://schemas.microsoft.com/office/drawing/2014/main" id="{6E2DE88A-20CB-8244-8982-6A73022CA861}"/>
                  </a:ext>
                </a:extLst>
              </p:cNvPr>
              <p:cNvSpPr>
                <a:spLocks/>
              </p:cNvSpPr>
              <p:nvPr/>
            </p:nvSpPr>
            <p:spPr bwMode="auto">
              <a:xfrm>
                <a:off x="4319588" y="5438775"/>
                <a:ext cx="50800" cy="346075"/>
              </a:xfrm>
              <a:custGeom>
                <a:avLst/>
                <a:gdLst/>
                <a:ahLst/>
                <a:cxnLst>
                  <a:cxn ang="0">
                    <a:pos x="0" y="217"/>
                  </a:cxn>
                  <a:cxn ang="0">
                    <a:pos x="4" y="0"/>
                  </a:cxn>
                  <a:cxn ang="0">
                    <a:pos x="32" y="0"/>
                  </a:cxn>
                  <a:cxn ang="0">
                    <a:pos x="29" y="218"/>
                  </a:cxn>
                  <a:cxn ang="0">
                    <a:pos x="0" y="217"/>
                  </a:cxn>
                </a:cxnLst>
                <a:rect l="0" t="0" r="r" b="b"/>
                <a:pathLst>
                  <a:path w="32" h="218">
                    <a:moveTo>
                      <a:pt x="0" y="217"/>
                    </a:moveTo>
                    <a:lnTo>
                      <a:pt x="4" y="0"/>
                    </a:lnTo>
                    <a:lnTo>
                      <a:pt x="32" y="0"/>
                    </a:lnTo>
                    <a:lnTo>
                      <a:pt x="29" y="218"/>
                    </a:lnTo>
                    <a:lnTo>
                      <a:pt x="0" y="217"/>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58" name="Freeform 28">
                <a:extLst>
                  <a:ext uri="{FF2B5EF4-FFF2-40B4-BE49-F238E27FC236}">
                    <a16:creationId xmlns:a16="http://schemas.microsoft.com/office/drawing/2014/main" id="{4ED9BE51-F14A-F241-9038-43C53C0D5101}"/>
                  </a:ext>
                </a:extLst>
              </p:cNvPr>
              <p:cNvSpPr>
                <a:spLocks/>
              </p:cNvSpPr>
              <p:nvPr/>
            </p:nvSpPr>
            <p:spPr bwMode="auto">
              <a:xfrm>
                <a:off x="4521200" y="5267325"/>
                <a:ext cx="69850" cy="519113"/>
              </a:xfrm>
              <a:custGeom>
                <a:avLst/>
                <a:gdLst/>
                <a:ahLst/>
                <a:cxnLst>
                  <a:cxn ang="0">
                    <a:pos x="2" y="327"/>
                  </a:cxn>
                  <a:cxn ang="0">
                    <a:pos x="0" y="0"/>
                  </a:cxn>
                  <a:cxn ang="0">
                    <a:pos x="44" y="0"/>
                  </a:cxn>
                  <a:cxn ang="0">
                    <a:pos x="44" y="327"/>
                  </a:cxn>
                  <a:cxn ang="0">
                    <a:pos x="2" y="327"/>
                  </a:cxn>
                </a:cxnLst>
                <a:rect l="0" t="0" r="r" b="b"/>
                <a:pathLst>
                  <a:path w="44" h="327">
                    <a:moveTo>
                      <a:pt x="2" y="327"/>
                    </a:moveTo>
                    <a:lnTo>
                      <a:pt x="0" y="0"/>
                    </a:lnTo>
                    <a:lnTo>
                      <a:pt x="44" y="0"/>
                    </a:lnTo>
                    <a:lnTo>
                      <a:pt x="44" y="327"/>
                    </a:lnTo>
                    <a:lnTo>
                      <a:pt x="2" y="327"/>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59" name="Freeform 29">
                <a:extLst>
                  <a:ext uri="{FF2B5EF4-FFF2-40B4-BE49-F238E27FC236}">
                    <a16:creationId xmlns:a16="http://schemas.microsoft.com/office/drawing/2014/main" id="{980728B2-95F1-0D4B-9183-87F56C11674E}"/>
                  </a:ext>
                </a:extLst>
              </p:cNvPr>
              <p:cNvSpPr>
                <a:spLocks/>
              </p:cNvSpPr>
              <p:nvPr/>
            </p:nvSpPr>
            <p:spPr bwMode="auto">
              <a:xfrm>
                <a:off x="4762500" y="5437188"/>
                <a:ext cx="52388" cy="346075"/>
              </a:xfrm>
              <a:custGeom>
                <a:avLst/>
                <a:gdLst/>
                <a:ahLst/>
                <a:cxnLst>
                  <a:cxn ang="0">
                    <a:pos x="4" y="218"/>
                  </a:cxn>
                  <a:cxn ang="0">
                    <a:pos x="0" y="1"/>
                  </a:cxn>
                  <a:cxn ang="0">
                    <a:pos x="29" y="0"/>
                  </a:cxn>
                  <a:cxn ang="0">
                    <a:pos x="33" y="218"/>
                  </a:cxn>
                  <a:cxn ang="0">
                    <a:pos x="4" y="218"/>
                  </a:cxn>
                </a:cxnLst>
                <a:rect l="0" t="0" r="r" b="b"/>
                <a:pathLst>
                  <a:path w="33" h="218">
                    <a:moveTo>
                      <a:pt x="4" y="218"/>
                    </a:moveTo>
                    <a:lnTo>
                      <a:pt x="0" y="1"/>
                    </a:lnTo>
                    <a:lnTo>
                      <a:pt x="29" y="0"/>
                    </a:lnTo>
                    <a:lnTo>
                      <a:pt x="33" y="218"/>
                    </a:lnTo>
                    <a:lnTo>
                      <a:pt x="4" y="218"/>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60" name="Freeform 30">
                <a:extLst>
                  <a:ext uri="{FF2B5EF4-FFF2-40B4-BE49-F238E27FC236}">
                    <a16:creationId xmlns:a16="http://schemas.microsoft.com/office/drawing/2014/main" id="{887F4FEA-F05B-9F4D-9119-0F24BB5C51E7}"/>
                  </a:ext>
                </a:extLst>
              </p:cNvPr>
              <p:cNvSpPr>
                <a:spLocks/>
              </p:cNvSpPr>
              <p:nvPr/>
            </p:nvSpPr>
            <p:spPr bwMode="auto">
              <a:xfrm>
                <a:off x="4938713" y="5434013"/>
                <a:ext cx="57150" cy="346075"/>
              </a:xfrm>
              <a:custGeom>
                <a:avLst/>
                <a:gdLst/>
                <a:ahLst/>
                <a:cxnLst>
                  <a:cxn ang="0">
                    <a:pos x="7" y="218"/>
                  </a:cxn>
                  <a:cxn ang="0">
                    <a:pos x="0" y="1"/>
                  </a:cxn>
                  <a:cxn ang="0">
                    <a:pos x="29" y="0"/>
                  </a:cxn>
                  <a:cxn ang="0">
                    <a:pos x="36" y="216"/>
                  </a:cxn>
                  <a:cxn ang="0">
                    <a:pos x="7" y="218"/>
                  </a:cxn>
                </a:cxnLst>
                <a:rect l="0" t="0" r="r" b="b"/>
                <a:pathLst>
                  <a:path w="36" h="218">
                    <a:moveTo>
                      <a:pt x="7" y="218"/>
                    </a:moveTo>
                    <a:lnTo>
                      <a:pt x="0" y="1"/>
                    </a:lnTo>
                    <a:lnTo>
                      <a:pt x="29" y="0"/>
                    </a:lnTo>
                    <a:lnTo>
                      <a:pt x="36" y="216"/>
                    </a:lnTo>
                    <a:lnTo>
                      <a:pt x="7" y="218"/>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61" name="Freeform 31">
                <a:extLst>
                  <a:ext uri="{FF2B5EF4-FFF2-40B4-BE49-F238E27FC236}">
                    <a16:creationId xmlns:a16="http://schemas.microsoft.com/office/drawing/2014/main" id="{06B9508D-C8A9-0444-8F80-68D615BEA22E}"/>
                  </a:ext>
                </a:extLst>
              </p:cNvPr>
              <p:cNvSpPr>
                <a:spLocks/>
              </p:cNvSpPr>
              <p:nvPr/>
            </p:nvSpPr>
            <p:spPr bwMode="auto">
              <a:xfrm>
                <a:off x="5114925" y="5426075"/>
                <a:ext cx="60325" cy="346075"/>
              </a:xfrm>
              <a:custGeom>
                <a:avLst/>
                <a:gdLst/>
                <a:ahLst/>
                <a:cxnLst>
                  <a:cxn ang="0">
                    <a:pos x="10" y="218"/>
                  </a:cxn>
                  <a:cxn ang="0">
                    <a:pos x="0" y="1"/>
                  </a:cxn>
                  <a:cxn ang="0">
                    <a:pos x="29" y="0"/>
                  </a:cxn>
                  <a:cxn ang="0">
                    <a:pos x="38" y="217"/>
                  </a:cxn>
                  <a:cxn ang="0">
                    <a:pos x="10" y="218"/>
                  </a:cxn>
                </a:cxnLst>
                <a:rect l="0" t="0" r="r" b="b"/>
                <a:pathLst>
                  <a:path w="38" h="218">
                    <a:moveTo>
                      <a:pt x="10" y="218"/>
                    </a:moveTo>
                    <a:lnTo>
                      <a:pt x="0" y="1"/>
                    </a:lnTo>
                    <a:lnTo>
                      <a:pt x="29" y="0"/>
                    </a:lnTo>
                    <a:lnTo>
                      <a:pt x="38" y="217"/>
                    </a:lnTo>
                    <a:lnTo>
                      <a:pt x="10" y="218"/>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62" name="Freeform 32">
                <a:extLst>
                  <a:ext uri="{FF2B5EF4-FFF2-40B4-BE49-F238E27FC236}">
                    <a16:creationId xmlns:a16="http://schemas.microsoft.com/office/drawing/2014/main" id="{1C93E226-D1BF-DB4A-A222-191D6E69B070}"/>
                  </a:ext>
                </a:extLst>
              </p:cNvPr>
              <p:cNvSpPr>
                <a:spLocks/>
              </p:cNvSpPr>
              <p:nvPr/>
            </p:nvSpPr>
            <p:spPr bwMode="auto">
              <a:xfrm>
                <a:off x="5292725" y="5416550"/>
                <a:ext cx="65088" cy="347663"/>
              </a:xfrm>
              <a:custGeom>
                <a:avLst/>
                <a:gdLst/>
                <a:ahLst/>
                <a:cxnLst>
                  <a:cxn ang="0">
                    <a:pos x="12" y="219"/>
                  </a:cxn>
                  <a:cxn ang="0">
                    <a:pos x="0" y="1"/>
                  </a:cxn>
                  <a:cxn ang="0">
                    <a:pos x="28" y="0"/>
                  </a:cxn>
                  <a:cxn ang="0">
                    <a:pos x="41" y="217"/>
                  </a:cxn>
                  <a:cxn ang="0">
                    <a:pos x="12" y="219"/>
                  </a:cxn>
                </a:cxnLst>
                <a:rect l="0" t="0" r="r" b="b"/>
                <a:pathLst>
                  <a:path w="41" h="219">
                    <a:moveTo>
                      <a:pt x="12" y="219"/>
                    </a:moveTo>
                    <a:lnTo>
                      <a:pt x="0" y="1"/>
                    </a:lnTo>
                    <a:lnTo>
                      <a:pt x="28" y="0"/>
                    </a:lnTo>
                    <a:lnTo>
                      <a:pt x="41" y="217"/>
                    </a:lnTo>
                    <a:lnTo>
                      <a:pt x="12" y="219"/>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63" name="Freeform 33">
                <a:extLst>
                  <a:ext uri="{FF2B5EF4-FFF2-40B4-BE49-F238E27FC236}">
                    <a16:creationId xmlns:a16="http://schemas.microsoft.com/office/drawing/2014/main" id="{27E4477E-C5EF-844B-8792-68C0751E32F9}"/>
                  </a:ext>
                </a:extLst>
              </p:cNvPr>
              <p:cNvSpPr>
                <a:spLocks/>
              </p:cNvSpPr>
              <p:nvPr/>
            </p:nvSpPr>
            <p:spPr bwMode="auto">
              <a:xfrm>
                <a:off x="5476875" y="5229225"/>
                <a:ext cx="104775" cy="522288"/>
              </a:xfrm>
              <a:custGeom>
                <a:avLst/>
                <a:gdLst/>
                <a:ahLst/>
                <a:cxnLst>
                  <a:cxn ang="0">
                    <a:pos x="24" y="329"/>
                  </a:cxn>
                  <a:cxn ang="0">
                    <a:pos x="0" y="4"/>
                  </a:cxn>
                  <a:cxn ang="0">
                    <a:pos x="43" y="0"/>
                  </a:cxn>
                  <a:cxn ang="0">
                    <a:pos x="66" y="326"/>
                  </a:cxn>
                  <a:cxn ang="0">
                    <a:pos x="24" y="329"/>
                  </a:cxn>
                </a:cxnLst>
                <a:rect l="0" t="0" r="r" b="b"/>
                <a:pathLst>
                  <a:path w="66" h="329">
                    <a:moveTo>
                      <a:pt x="24" y="329"/>
                    </a:moveTo>
                    <a:lnTo>
                      <a:pt x="0" y="4"/>
                    </a:lnTo>
                    <a:lnTo>
                      <a:pt x="43" y="0"/>
                    </a:lnTo>
                    <a:lnTo>
                      <a:pt x="66" y="326"/>
                    </a:lnTo>
                    <a:lnTo>
                      <a:pt x="24" y="329"/>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64" name="Freeform 34">
                <a:extLst>
                  <a:ext uri="{FF2B5EF4-FFF2-40B4-BE49-F238E27FC236}">
                    <a16:creationId xmlns:a16="http://schemas.microsoft.com/office/drawing/2014/main" id="{531785B9-C21E-B846-8D0E-0C102CB24DA2}"/>
                  </a:ext>
                </a:extLst>
              </p:cNvPr>
              <p:cNvSpPr>
                <a:spLocks/>
              </p:cNvSpPr>
              <p:nvPr/>
            </p:nvSpPr>
            <p:spPr bwMode="auto">
              <a:xfrm>
                <a:off x="5732463" y="5384800"/>
                <a:ext cx="77788" cy="347663"/>
              </a:xfrm>
              <a:custGeom>
                <a:avLst/>
                <a:gdLst/>
                <a:ahLst/>
                <a:cxnLst>
                  <a:cxn ang="0">
                    <a:pos x="20" y="219"/>
                  </a:cxn>
                  <a:cxn ang="0">
                    <a:pos x="0" y="2"/>
                  </a:cxn>
                  <a:cxn ang="0">
                    <a:pos x="28" y="0"/>
                  </a:cxn>
                  <a:cxn ang="0">
                    <a:pos x="49" y="215"/>
                  </a:cxn>
                  <a:cxn ang="0">
                    <a:pos x="20" y="219"/>
                  </a:cxn>
                </a:cxnLst>
                <a:rect l="0" t="0" r="r" b="b"/>
                <a:pathLst>
                  <a:path w="49" h="219">
                    <a:moveTo>
                      <a:pt x="20" y="219"/>
                    </a:moveTo>
                    <a:lnTo>
                      <a:pt x="0" y="2"/>
                    </a:lnTo>
                    <a:lnTo>
                      <a:pt x="28" y="0"/>
                    </a:lnTo>
                    <a:lnTo>
                      <a:pt x="49" y="215"/>
                    </a:lnTo>
                    <a:lnTo>
                      <a:pt x="20" y="219"/>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65" name="Freeform 35">
                <a:extLst>
                  <a:ext uri="{FF2B5EF4-FFF2-40B4-BE49-F238E27FC236}">
                    <a16:creationId xmlns:a16="http://schemas.microsoft.com/office/drawing/2014/main" id="{645E18BB-49F9-C74D-96A7-60E0FDECC46F}"/>
                  </a:ext>
                </a:extLst>
              </p:cNvPr>
              <p:cNvSpPr>
                <a:spLocks/>
              </p:cNvSpPr>
              <p:nvPr/>
            </p:nvSpPr>
            <p:spPr bwMode="auto">
              <a:xfrm>
                <a:off x="5911850" y="5365750"/>
                <a:ext cx="80963" cy="347663"/>
              </a:xfrm>
              <a:custGeom>
                <a:avLst/>
                <a:gdLst/>
                <a:ahLst/>
                <a:cxnLst>
                  <a:cxn ang="0">
                    <a:pos x="23" y="219"/>
                  </a:cxn>
                  <a:cxn ang="0">
                    <a:pos x="0" y="2"/>
                  </a:cxn>
                  <a:cxn ang="0">
                    <a:pos x="27" y="0"/>
                  </a:cxn>
                  <a:cxn ang="0">
                    <a:pos x="51" y="216"/>
                  </a:cxn>
                  <a:cxn ang="0">
                    <a:pos x="23" y="219"/>
                  </a:cxn>
                </a:cxnLst>
                <a:rect l="0" t="0" r="r" b="b"/>
                <a:pathLst>
                  <a:path w="51" h="219">
                    <a:moveTo>
                      <a:pt x="23" y="219"/>
                    </a:moveTo>
                    <a:lnTo>
                      <a:pt x="0" y="2"/>
                    </a:lnTo>
                    <a:lnTo>
                      <a:pt x="27" y="0"/>
                    </a:lnTo>
                    <a:lnTo>
                      <a:pt x="51" y="216"/>
                    </a:lnTo>
                    <a:lnTo>
                      <a:pt x="23" y="219"/>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66" name="Freeform 36">
                <a:extLst>
                  <a:ext uri="{FF2B5EF4-FFF2-40B4-BE49-F238E27FC236}">
                    <a16:creationId xmlns:a16="http://schemas.microsoft.com/office/drawing/2014/main" id="{1DC84341-B7A4-264A-B088-6CC728C2175E}"/>
                  </a:ext>
                </a:extLst>
              </p:cNvPr>
              <p:cNvSpPr>
                <a:spLocks/>
              </p:cNvSpPr>
              <p:nvPr/>
            </p:nvSpPr>
            <p:spPr bwMode="auto">
              <a:xfrm>
                <a:off x="6089650" y="5343525"/>
                <a:ext cx="87313" cy="349250"/>
              </a:xfrm>
              <a:custGeom>
                <a:avLst/>
                <a:gdLst/>
                <a:ahLst/>
                <a:cxnLst>
                  <a:cxn ang="0">
                    <a:pos x="27" y="220"/>
                  </a:cxn>
                  <a:cxn ang="0">
                    <a:pos x="0" y="4"/>
                  </a:cxn>
                  <a:cxn ang="0">
                    <a:pos x="29" y="0"/>
                  </a:cxn>
                  <a:cxn ang="0">
                    <a:pos x="55" y="216"/>
                  </a:cxn>
                  <a:cxn ang="0">
                    <a:pos x="27" y="220"/>
                  </a:cxn>
                </a:cxnLst>
                <a:rect l="0" t="0" r="r" b="b"/>
                <a:pathLst>
                  <a:path w="55" h="220">
                    <a:moveTo>
                      <a:pt x="27" y="220"/>
                    </a:moveTo>
                    <a:lnTo>
                      <a:pt x="0" y="4"/>
                    </a:lnTo>
                    <a:lnTo>
                      <a:pt x="29" y="0"/>
                    </a:lnTo>
                    <a:lnTo>
                      <a:pt x="55" y="216"/>
                    </a:lnTo>
                    <a:lnTo>
                      <a:pt x="27" y="220"/>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67" name="Freeform 37">
                <a:extLst>
                  <a:ext uri="{FF2B5EF4-FFF2-40B4-BE49-F238E27FC236}">
                    <a16:creationId xmlns:a16="http://schemas.microsoft.com/office/drawing/2014/main" id="{1B295798-D2F2-8E4E-9F10-FF98B63D06AD}"/>
                  </a:ext>
                </a:extLst>
              </p:cNvPr>
              <p:cNvSpPr>
                <a:spLocks/>
              </p:cNvSpPr>
              <p:nvPr/>
            </p:nvSpPr>
            <p:spPr bwMode="auto">
              <a:xfrm>
                <a:off x="6272213" y="5321300"/>
                <a:ext cx="92075" cy="347663"/>
              </a:xfrm>
              <a:custGeom>
                <a:avLst/>
                <a:gdLst/>
                <a:ahLst/>
                <a:cxnLst>
                  <a:cxn ang="0">
                    <a:pos x="30" y="219"/>
                  </a:cxn>
                  <a:cxn ang="0">
                    <a:pos x="0" y="3"/>
                  </a:cxn>
                  <a:cxn ang="0">
                    <a:pos x="27" y="0"/>
                  </a:cxn>
                  <a:cxn ang="0">
                    <a:pos x="58" y="215"/>
                  </a:cxn>
                  <a:cxn ang="0">
                    <a:pos x="30" y="219"/>
                  </a:cxn>
                </a:cxnLst>
                <a:rect l="0" t="0" r="r" b="b"/>
                <a:pathLst>
                  <a:path w="58" h="219">
                    <a:moveTo>
                      <a:pt x="30" y="219"/>
                    </a:moveTo>
                    <a:lnTo>
                      <a:pt x="0" y="3"/>
                    </a:lnTo>
                    <a:lnTo>
                      <a:pt x="27" y="0"/>
                    </a:lnTo>
                    <a:lnTo>
                      <a:pt x="58" y="215"/>
                    </a:lnTo>
                    <a:lnTo>
                      <a:pt x="30" y="219"/>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68" name="Freeform 38">
                <a:extLst>
                  <a:ext uri="{FF2B5EF4-FFF2-40B4-BE49-F238E27FC236}">
                    <a16:creationId xmlns:a16="http://schemas.microsoft.com/office/drawing/2014/main" id="{1F8EB8BE-7C13-554D-A414-F3DB04748FE4}"/>
                  </a:ext>
                </a:extLst>
              </p:cNvPr>
              <p:cNvSpPr>
                <a:spLocks/>
              </p:cNvSpPr>
              <p:nvPr/>
            </p:nvSpPr>
            <p:spPr bwMode="auto">
              <a:xfrm>
                <a:off x="6443663" y="5116513"/>
                <a:ext cx="150813" cy="520700"/>
              </a:xfrm>
              <a:custGeom>
                <a:avLst/>
                <a:gdLst/>
                <a:ahLst/>
                <a:cxnLst>
                  <a:cxn ang="0">
                    <a:pos x="51" y="328"/>
                  </a:cxn>
                  <a:cxn ang="0">
                    <a:pos x="0" y="7"/>
                  </a:cxn>
                  <a:cxn ang="0">
                    <a:pos x="43" y="0"/>
                  </a:cxn>
                  <a:cxn ang="0">
                    <a:pos x="95" y="322"/>
                  </a:cxn>
                  <a:cxn ang="0">
                    <a:pos x="51" y="328"/>
                  </a:cxn>
                </a:cxnLst>
                <a:rect l="0" t="0" r="r" b="b"/>
                <a:pathLst>
                  <a:path w="95" h="328">
                    <a:moveTo>
                      <a:pt x="51" y="328"/>
                    </a:moveTo>
                    <a:lnTo>
                      <a:pt x="0" y="7"/>
                    </a:lnTo>
                    <a:lnTo>
                      <a:pt x="43" y="0"/>
                    </a:lnTo>
                    <a:lnTo>
                      <a:pt x="95" y="322"/>
                    </a:lnTo>
                    <a:lnTo>
                      <a:pt x="51" y="328"/>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69" name="Freeform 39">
                <a:extLst>
                  <a:ext uri="{FF2B5EF4-FFF2-40B4-BE49-F238E27FC236}">
                    <a16:creationId xmlns:a16="http://schemas.microsoft.com/office/drawing/2014/main" id="{A9CBA828-2581-E746-ADFB-8497A7C1BDBD}"/>
                  </a:ext>
                </a:extLst>
              </p:cNvPr>
              <p:cNvSpPr>
                <a:spLocks/>
              </p:cNvSpPr>
              <p:nvPr/>
            </p:nvSpPr>
            <p:spPr bwMode="auto">
              <a:xfrm>
                <a:off x="6718300" y="5248275"/>
                <a:ext cx="107950" cy="347663"/>
              </a:xfrm>
              <a:custGeom>
                <a:avLst/>
                <a:gdLst/>
                <a:ahLst/>
                <a:cxnLst>
                  <a:cxn ang="0">
                    <a:pos x="40" y="219"/>
                  </a:cxn>
                  <a:cxn ang="0">
                    <a:pos x="0" y="4"/>
                  </a:cxn>
                  <a:cxn ang="0">
                    <a:pos x="29" y="0"/>
                  </a:cxn>
                  <a:cxn ang="0">
                    <a:pos x="68" y="213"/>
                  </a:cxn>
                  <a:cxn ang="0">
                    <a:pos x="40" y="219"/>
                  </a:cxn>
                </a:cxnLst>
                <a:rect l="0" t="0" r="r" b="b"/>
                <a:pathLst>
                  <a:path w="68" h="219">
                    <a:moveTo>
                      <a:pt x="40" y="219"/>
                    </a:moveTo>
                    <a:lnTo>
                      <a:pt x="0" y="4"/>
                    </a:lnTo>
                    <a:lnTo>
                      <a:pt x="29" y="0"/>
                    </a:lnTo>
                    <a:lnTo>
                      <a:pt x="68" y="213"/>
                    </a:lnTo>
                    <a:lnTo>
                      <a:pt x="40" y="219"/>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70" name="Freeform 40">
                <a:extLst>
                  <a:ext uri="{FF2B5EF4-FFF2-40B4-BE49-F238E27FC236}">
                    <a16:creationId xmlns:a16="http://schemas.microsoft.com/office/drawing/2014/main" id="{6FDAB912-E71D-AC43-AC35-29FE9E3F8883}"/>
                  </a:ext>
                </a:extLst>
              </p:cNvPr>
              <p:cNvSpPr>
                <a:spLocks/>
              </p:cNvSpPr>
              <p:nvPr/>
            </p:nvSpPr>
            <p:spPr bwMode="auto">
              <a:xfrm>
                <a:off x="6896100" y="5213350"/>
                <a:ext cx="114300" cy="346075"/>
              </a:xfrm>
              <a:custGeom>
                <a:avLst/>
                <a:gdLst/>
                <a:ahLst/>
                <a:cxnLst>
                  <a:cxn ang="0">
                    <a:pos x="44" y="218"/>
                  </a:cxn>
                  <a:cxn ang="0">
                    <a:pos x="0" y="6"/>
                  </a:cxn>
                  <a:cxn ang="0">
                    <a:pos x="28" y="0"/>
                  </a:cxn>
                  <a:cxn ang="0">
                    <a:pos x="72" y="212"/>
                  </a:cxn>
                  <a:cxn ang="0">
                    <a:pos x="44" y="218"/>
                  </a:cxn>
                </a:cxnLst>
                <a:rect l="0" t="0" r="r" b="b"/>
                <a:pathLst>
                  <a:path w="72" h="218">
                    <a:moveTo>
                      <a:pt x="44" y="218"/>
                    </a:moveTo>
                    <a:lnTo>
                      <a:pt x="0" y="6"/>
                    </a:lnTo>
                    <a:lnTo>
                      <a:pt x="28" y="0"/>
                    </a:lnTo>
                    <a:lnTo>
                      <a:pt x="72" y="212"/>
                    </a:lnTo>
                    <a:lnTo>
                      <a:pt x="44" y="218"/>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71" name="Freeform 41">
                <a:extLst>
                  <a:ext uri="{FF2B5EF4-FFF2-40B4-BE49-F238E27FC236}">
                    <a16:creationId xmlns:a16="http://schemas.microsoft.com/office/drawing/2014/main" id="{5DA67AF1-9795-8D4D-9D67-9CBE3A4DA794}"/>
                  </a:ext>
                </a:extLst>
              </p:cNvPr>
              <p:cNvSpPr>
                <a:spLocks/>
              </p:cNvSpPr>
              <p:nvPr/>
            </p:nvSpPr>
            <p:spPr bwMode="auto">
              <a:xfrm>
                <a:off x="7075488" y="5173663"/>
                <a:ext cx="120650" cy="347663"/>
              </a:xfrm>
              <a:custGeom>
                <a:avLst/>
                <a:gdLst/>
                <a:ahLst/>
                <a:cxnLst>
                  <a:cxn ang="0">
                    <a:pos x="48" y="219"/>
                  </a:cxn>
                  <a:cxn ang="0">
                    <a:pos x="0" y="6"/>
                  </a:cxn>
                  <a:cxn ang="0">
                    <a:pos x="27" y="0"/>
                  </a:cxn>
                  <a:cxn ang="0">
                    <a:pos x="76" y="212"/>
                  </a:cxn>
                  <a:cxn ang="0">
                    <a:pos x="48" y="219"/>
                  </a:cxn>
                </a:cxnLst>
                <a:rect l="0" t="0" r="r" b="b"/>
                <a:pathLst>
                  <a:path w="76" h="219">
                    <a:moveTo>
                      <a:pt x="48" y="219"/>
                    </a:moveTo>
                    <a:lnTo>
                      <a:pt x="0" y="6"/>
                    </a:lnTo>
                    <a:lnTo>
                      <a:pt x="27" y="0"/>
                    </a:lnTo>
                    <a:lnTo>
                      <a:pt x="76" y="212"/>
                    </a:lnTo>
                    <a:lnTo>
                      <a:pt x="48" y="219"/>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72" name="Freeform 42">
                <a:extLst>
                  <a:ext uri="{FF2B5EF4-FFF2-40B4-BE49-F238E27FC236}">
                    <a16:creationId xmlns:a16="http://schemas.microsoft.com/office/drawing/2014/main" id="{FBF9B51D-DE18-1046-AB7B-B4B8EEA5F13F}"/>
                  </a:ext>
                </a:extLst>
              </p:cNvPr>
              <p:cNvSpPr>
                <a:spLocks/>
              </p:cNvSpPr>
              <p:nvPr/>
            </p:nvSpPr>
            <p:spPr bwMode="auto">
              <a:xfrm>
                <a:off x="7250113" y="5130800"/>
                <a:ext cx="127000" cy="346075"/>
              </a:xfrm>
              <a:custGeom>
                <a:avLst/>
                <a:gdLst/>
                <a:ahLst/>
                <a:cxnLst>
                  <a:cxn ang="0">
                    <a:pos x="53" y="218"/>
                  </a:cxn>
                  <a:cxn ang="0">
                    <a:pos x="0" y="7"/>
                  </a:cxn>
                  <a:cxn ang="0">
                    <a:pos x="27" y="0"/>
                  </a:cxn>
                  <a:cxn ang="0">
                    <a:pos x="80" y="211"/>
                  </a:cxn>
                  <a:cxn ang="0">
                    <a:pos x="53" y="218"/>
                  </a:cxn>
                </a:cxnLst>
                <a:rect l="0" t="0" r="r" b="b"/>
                <a:pathLst>
                  <a:path w="80" h="218">
                    <a:moveTo>
                      <a:pt x="53" y="218"/>
                    </a:moveTo>
                    <a:lnTo>
                      <a:pt x="0" y="7"/>
                    </a:lnTo>
                    <a:lnTo>
                      <a:pt x="27" y="0"/>
                    </a:lnTo>
                    <a:lnTo>
                      <a:pt x="80" y="211"/>
                    </a:lnTo>
                    <a:lnTo>
                      <a:pt x="53" y="218"/>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73" name="Freeform 43">
                <a:extLst>
                  <a:ext uri="{FF2B5EF4-FFF2-40B4-BE49-F238E27FC236}">
                    <a16:creationId xmlns:a16="http://schemas.microsoft.com/office/drawing/2014/main" id="{4E2EAC65-B7D6-5F4B-8093-DD668BE17271}"/>
                  </a:ext>
                </a:extLst>
              </p:cNvPr>
              <p:cNvSpPr>
                <a:spLocks/>
              </p:cNvSpPr>
              <p:nvPr/>
            </p:nvSpPr>
            <p:spPr bwMode="auto">
              <a:xfrm>
                <a:off x="7400925" y="4906963"/>
                <a:ext cx="204788" cy="517525"/>
              </a:xfrm>
              <a:custGeom>
                <a:avLst/>
                <a:gdLst/>
                <a:ahLst/>
                <a:cxnLst>
                  <a:cxn ang="0">
                    <a:pos x="87" y="326"/>
                  </a:cxn>
                  <a:cxn ang="0">
                    <a:pos x="0" y="12"/>
                  </a:cxn>
                  <a:cxn ang="0">
                    <a:pos x="43" y="0"/>
                  </a:cxn>
                  <a:cxn ang="0">
                    <a:pos x="129" y="314"/>
                  </a:cxn>
                  <a:cxn ang="0">
                    <a:pos x="87" y="326"/>
                  </a:cxn>
                </a:cxnLst>
                <a:rect l="0" t="0" r="r" b="b"/>
                <a:pathLst>
                  <a:path w="129" h="326">
                    <a:moveTo>
                      <a:pt x="87" y="326"/>
                    </a:moveTo>
                    <a:lnTo>
                      <a:pt x="0" y="12"/>
                    </a:lnTo>
                    <a:lnTo>
                      <a:pt x="43" y="0"/>
                    </a:lnTo>
                    <a:lnTo>
                      <a:pt x="129" y="314"/>
                    </a:lnTo>
                    <a:lnTo>
                      <a:pt x="87" y="326"/>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74" name="Freeform 44">
                <a:extLst>
                  <a:ext uri="{FF2B5EF4-FFF2-40B4-BE49-F238E27FC236}">
                    <a16:creationId xmlns:a16="http://schemas.microsoft.com/office/drawing/2014/main" id="{AC590C94-0F7E-7941-AB43-DAA0D16F22AA}"/>
                  </a:ext>
                </a:extLst>
              </p:cNvPr>
              <p:cNvSpPr>
                <a:spLocks/>
              </p:cNvSpPr>
              <p:nvPr/>
            </p:nvSpPr>
            <p:spPr bwMode="auto">
              <a:xfrm>
                <a:off x="7688263" y="5008563"/>
                <a:ext cx="146050" cy="344488"/>
              </a:xfrm>
              <a:custGeom>
                <a:avLst/>
                <a:gdLst/>
                <a:ahLst/>
                <a:cxnLst>
                  <a:cxn ang="0">
                    <a:pos x="65" y="217"/>
                  </a:cxn>
                  <a:cxn ang="0">
                    <a:pos x="0" y="8"/>
                  </a:cxn>
                  <a:cxn ang="0">
                    <a:pos x="28" y="0"/>
                  </a:cxn>
                  <a:cxn ang="0">
                    <a:pos x="92" y="208"/>
                  </a:cxn>
                  <a:cxn ang="0">
                    <a:pos x="65" y="217"/>
                  </a:cxn>
                </a:cxnLst>
                <a:rect l="0" t="0" r="r" b="b"/>
                <a:pathLst>
                  <a:path w="92" h="217">
                    <a:moveTo>
                      <a:pt x="65" y="217"/>
                    </a:moveTo>
                    <a:lnTo>
                      <a:pt x="0" y="8"/>
                    </a:lnTo>
                    <a:lnTo>
                      <a:pt x="28" y="0"/>
                    </a:lnTo>
                    <a:lnTo>
                      <a:pt x="92" y="208"/>
                    </a:lnTo>
                    <a:lnTo>
                      <a:pt x="65" y="217"/>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75" name="Freeform 45">
                <a:extLst>
                  <a:ext uri="{FF2B5EF4-FFF2-40B4-BE49-F238E27FC236}">
                    <a16:creationId xmlns:a16="http://schemas.microsoft.com/office/drawing/2014/main" id="{AAB019EE-1519-A549-9D58-AD5E90092422}"/>
                  </a:ext>
                </a:extLst>
              </p:cNvPr>
              <p:cNvSpPr>
                <a:spLocks/>
              </p:cNvSpPr>
              <p:nvPr/>
            </p:nvSpPr>
            <p:spPr bwMode="auto">
              <a:xfrm>
                <a:off x="7859713" y="4953000"/>
                <a:ext cx="153988" cy="341313"/>
              </a:xfrm>
              <a:custGeom>
                <a:avLst/>
                <a:gdLst/>
                <a:ahLst/>
                <a:cxnLst>
                  <a:cxn ang="0">
                    <a:pos x="69" y="215"/>
                  </a:cxn>
                  <a:cxn ang="0">
                    <a:pos x="0" y="9"/>
                  </a:cxn>
                  <a:cxn ang="0">
                    <a:pos x="28" y="0"/>
                  </a:cxn>
                  <a:cxn ang="0">
                    <a:pos x="97" y="206"/>
                  </a:cxn>
                  <a:cxn ang="0">
                    <a:pos x="69" y="215"/>
                  </a:cxn>
                </a:cxnLst>
                <a:rect l="0" t="0" r="r" b="b"/>
                <a:pathLst>
                  <a:path w="97" h="215">
                    <a:moveTo>
                      <a:pt x="69" y="215"/>
                    </a:moveTo>
                    <a:lnTo>
                      <a:pt x="0" y="9"/>
                    </a:lnTo>
                    <a:lnTo>
                      <a:pt x="28" y="0"/>
                    </a:lnTo>
                    <a:lnTo>
                      <a:pt x="97" y="206"/>
                    </a:lnTo>
                    <a:lnTo>
                      <a:pt x="69" y="215"/>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76" name="Freeform 46">
                <a:extLst>
                  <a:ext uri="{FF2B5EF4-FFF2-40B4-BE49-F238E27FC236}">
                    <a16:creationId xmlns:a16="http://schemas.microsoft.com/office/drawing/2014/main" id="{76CAB1DC-90E7-8344-8C18-B6B89332C7C7}"/>
                  </a:ext>
                </a:extLst>
              </p:cNvPr>
              <p:cNvSpPr>
                <a:spLocks/>
              </p:cNvSpPr>
              <p:nvPr/>
            </p:nvSpPr>
            <p:spPr bwMode="auto">
              <a:xfrm>
                <a:off x="8032750" y="4892675"/>
                <a:ext cx="161925" cy="338138"/>
              </a:xfrm>
              <a:custGeom>
                <a:avLst/>
                <a:gdLst/>
                <a:ahLst/>
                <a:cxnLst>
                  <a:cxn ang="0">
                    <a:pos x="75" y="213"/>
                  </a:cxn>
                  <a:cxn ang="0">
                    <a:pos x="0" y="9"/>
                  </a:cxn>
                  <a:cxn ang="0">
                    <a:pos x="27" y="0"/>
                  </a:cxn>
                  <a:cxn ang="0">
                    <a:pos x="102" y="204"/>
                  </a:cxn>
                  <a:cxn ang="0">
                    <a:pos x="75" y="213"/>
                  </a:cxn>
                </a:cxnLst>
                <a:rect l="0" t="0" r="r" b="b"/>
                <a:pathLst>
                  <a:path w="102" h="213">
                    <a:moveTo>
                      <a:pt x="75" y="213"/>
                    </a:moveTo>
                    <a:lnTo>
                      <a:pt x="0" y="9"/>
                    </a:lnTo>
                    <a:lnTo>
                      <a:pt x="27" y="0"/>
                    </a:lnTo>
                    <a:lnTo>
                      <a:pt x="102" y="204"/>
                    </a:lnTo>
                    <a:lnTo>
                      <a:pt x="75" y="213"/>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77" name="Freeform 47">
                <a:extLst>
                  <a:ext uri="{FF2B5EF4-FFF2-40B4-BE49-F238E27FC236}">
                    <a16:creationId xmlns:a16="http://schemas.microsoft.com/office/drawing/2014/main" id="{B7A9659D-BFEC-334C-869A-FDC4C845AB09}"/>
                  </a:ext>
                </a:extLst>
              </p:cNvPr>
              <p:cNvSpPr>
                <a:spLocks/>
              </p:cNvSpPr>
              <p:nvPr/>
            </p:nvSpPr>
            <p:spPr bwMode="auto">
              <a:xfrm>
                <a:off x="8202613" y="4824413"/>
                <a:ext cx="171450" cy="339725"/>
              </a:xfrm>
              <a:custGeom>
                <a:avLst/>
                <a:gdLst/>
                <a:ahLst/>
                <a:cxnLst>
                  <a:cxn ang="0">
                    <a:pos x="81" y="214"/>
                  </a:cxn>
                  <a:cxn ang="0">
                    <a:pos x="0" y="12"/>
                  </a:cxn>
                  <a:cxn ang="0">
                    <a:pos x="26" y="0"/>
                  </a:cxn>
                  <a:cxn ang="0">
                    <a:pos x="108" y="202"/>
                  </a:cxn>
                  <a:cxn ang="0">
                    <a:pos x="81" y="214"/>
                  </a:cxn>
                </a:cxnLst>
                <a:rect l="0" t="0" r="r" b="b"/>
                <a:pathLst>
                  <a:path w="108" h="214">
                    <a:moveTo>
                      <a:pt x="81" y="214"/>
                    </a:moveTo>
                    <a:lnTo>
                      <a:pt x="0" y="12"/>
                    </a:lnTo>
                    <a:lnTo>
                      <a:pt x="26" y="0"/>
                    </a:lnTo>
                    <a:lnTo>
                      <a:pt x="108" y="202"/>
                    </a:lnTo>
                    <a:lnTo>
                      <a:pt x="81" y="214"/>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78" name="Freeform 48">
                <a:extLst>
                  <a:ext uri="{FF2B5EF4-FFF2-40B4-BE49-F238E27FC236}">
                    <a16:creationId xmlns:a16="http://schemas.microsoft.com/office/drawing/2014/main" id="{C21CCCC8-6D4D-5949-8D7E-9149E6188563}"/>
                  </a:ext>
                </a:extLst>
              </p:cNvPr>
              <p:cNvSpPr>
                <a:spLocks/>
              </p:cNvSpPr>
              <p:nvPr/>
            </p:nvSpPr>
            <p:spPr bwMode="auto">
              <a:xfrm>
                <a:off x="8316913" y="4579938"/>
                <a:ext cx="277813" cy="498475"/>
              </a:xfrm>
              <a:custGeom>
                <a:avLst/>
                <a:gdLst/>
                <a:ahLst/>
                <a:cxnLst>
                  <a:cxn ang="0">
                    <a:pos x="134" y="314"/>
                  </a:cxn>
                  <a:cxn ang="0">
                    <a:pos x="0" y="17"/>
                  </a:cxn>
                  <a:cxn ang="0">
                    <a:pos x="40" y="0"/>
                  </a:cxn>
                  <a:cxn ang="0">
                    <a:pos x="175" y="297"/>
                  </a:cxn>
                  <a:cxn ang="0">
                    <a:pos x="134" y="314"/>
                  </a:cxn>
                </a:cxnLst>
                <a:rect l="0" t="0" r="r" b="b"/>
                <a:pathLst>
                  <a:path w="175" h="314">
                    <a:moveTo>
                      <a:pt x="134" y="314"/>
                    </a:moveTo>
                    <a:lnTo>
                      <a:pt x="0" y="17"/>
                    </a:lnTo>
                    <a:lnTo>
                      <a:pt x="40" y="0"/>
                    </a:lnTo>
                    <a:lnTo>
                      <a:pt x="175" y="297"/>
                    </a:lnTo>
                    <a:lnTo>
                      <a:pt x="134" y="314"/>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79" name="Freeform 49">
                <a:extLst>
                  <a:ext uri="{FF2B5EF4-FFF2-40B4-BE49-F238E27FC236}">
                    <a16:creationId xmlns:a16="http://schemas.microsoft.com/office/drawing/2014/main" id="{8B9E86FD-AA7F-CF49-8D6B-276C2F8D3AC7}"/>
                  </a:ext>
                </a:extLst>
              </p:cNvPr>
              <p:cNvSpPr>
                <a:spLocks/>
              </p:cNvSpPr>
              <p:nvPr/>
            </p:nvSpPr>
            <p:spPr bwMode="auto">
              <a:xfrm>
                <a:off x="8612188" y="4637088"/>
                <a:ext cx="200025" cy="328613"/>
              </a:xfrm>
              <a:custGeom>
                <a:avLst/>
                <a:gdLst/>
                <a:ahLst/>
                <a:cxnLst>
                  <a:cxn ang="0">
                    <a:pos x="101" y="207"/>
                  </a:cxn>
                  <a:cxn ang="0">
                    <a:pos x="0" y="13"/>
                  </a:cxn>
                  <a:cxn ang="0">
                    <a:pos x="25" y="0"/>
                  </a:cxn>
                  <a:cxn ang="0">
                    <a:pos x="126" y="193"/>
                  </a:cxn>
                  <a:cxn ang="0">
                    <a:pos x="101" y="207"/>
                  </a:cxn>
                </a:cxnLst>
                <a:rect l="0" t="0" r="r" b="b"/>
                <a:pathLst>
                  <a:path w="126" h="207">
                    <a:moveTo>
                      <a:pt x="101" y="207"/>
                    </a:moveTo>
                    <a:lnTo>
                      <a:pt x="0" y="13"/>
                    </a:lnTo>
                    <a:lnTo>
                      <a:pt x="25" y="0"/>
                    </a:lnTo>
                    <a:lnTo>
                      <a:pt x="126" y="193"/>
                    </a:lnTo>
                    <a:lnTo>
                      <a:pt x="101" y="207"/>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80" name="Freeform 50">
                <a:extLst>
                  <a:ext uri="{FF2B5EF4-FFF2-40B4-BE49-F238E27FC236}">
                    <a16:creationId xmlns:a16="http://schemas.microsoft.com/office/drawing/2014/main" id="{C3E2C406-C94B-3B45-8660-440909A25FBD}"/>
                  </a:ext>
                </a:extLst>
              </p:cNvPr>
              <p:cNvSpPr>
                <a:spLocks/>
              </p:cNvSpPr>
              <p:nvPr/>
            </p:nvSpPr>
            <p:spPr bwMode="auto">
              <a:xfrm>
                <a:off x="8769350" y="4549775"/>
                <a:ext cx="215900" cy="319088"/>
              </a:xfrm>
              <a:custGeom>
                <a:avLst/>
                <a:gdLst/>
                <a:ahLst/>
                <a:cxnLst>
                  <a:cxn ang="0">
                    <a:pos x="111" y="201"/>
                  </a:cxn>
                  <a:cxn ang="0">
                    <a:pos x="0" y="14"/>
                  </a:cxn>
                  <a:cxn ang="0">
                    <a:pos x="25" y="0"/>
                  </a:cxn>
                  <a:cxn ang="0">
                    <a:pos x="136" y="187"/>
                  </a:cxn>
                  <a:cxn ang="0">
                    <a:pos x="111" y="201"/>
                  </a:cxn>
                </a:cxnLst>
                <a:rect l="0" t="0" r="r" b="b"/>
                <a:pathLst>
                  <a:path w="136" h="201">
                    <a:moveTo>
                      <a:pt x="111" y="201"/>
                    </a:moveTo>
                    <a:lnTo>
                      <a:pt x="0" y="14"/>
                    </a:lnTo>
                    <a:lnTo>
                      <a:pt x="25" y="0"/>
                    </a:lnTo>
                    <a:lnTo>
                      <a:pt x="136" y="187"/>
                    </a:lnTo>
                    <a:lnTo>
                      <a:pt x="111" y="201"/>
                    </a:lnTo>
                    <a:close/>
                  </a:path>
                </a:pathLst>
              </a:custGeom>
              <a:grp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grpSp>
      </p:grpSp>
      <p:grpSp>
        <p:nvGrpSpPr>
          <p:cNvPr id="81" name="Groep 99">
            <a:extLst>
              <a:ext uri="{FF2B5EF4-FFF2-40B4-BE49-F238E27FC236}">
                <a16:creationId xmlns:a16="http://schemas.microsoft.com/office/drawing/2014/main" id="{BAFED771-33DB-4D46-93BE-D3EEAAB25CD9}"/>
              </a:ext>
            </a:extLst>
          </p:cNvPr>
          <p:cNvGrpSpPr/>
          <p:nvPr userDrawn="1"/>
        </p:nvGrpSpPr>
        <p:grpSpPr>
          <a:xfrm>
            <a:off x="4416833" y="2380422"/>
            <a:ext cx="432638" cy="3057576"/>
            <a:chOff x="4380684" y="2836632"/>
            <a:chExt cx="397756" cy="2588463"/>
          </a:xfrm>
        </p:grpSpPr>
        <p:grpSp>
          <p:nvGrpSpPr>
            <p:cNvPr id="82" name="Groep 94">
              <a:extLst>
                <a:ext uri="{FF2B5EF4-FFF2-40B4-BE49-F238E27FC236}">
                  <a16:creationId xmlns:a16="http://schemas.microsoft.com/office/drawing/2014/main" id="{CB5A0102-0447-A246-A3B6-4437CE5F1BAA}"/>
                </a:ext>
              </a:extLst>
            </p:cNvPr>
            <p:cNvGrpSpPr/>
            <p:nvPr/>
          </p:nvGrpSpPr>
          <p:grpSpPr>
            <a:xfrm rot="10800000">
              <a:off x="4380684" y="2836632"/>
              <a:ext cx="397756" cy="1439113"/>
              <a:chOff x="4380684" y="3985982"/>
              <a:chExt cx="397756" cy="1439113"/>
            </a:xfrm>
          </p:grpSpPr>
          <p:sp>
            <p:nvSpPr>
              <p:cNvPr id="86" name="Freeform 5">
                <a:extLst>
                  <a:ext uri="{FF2B5EF4-FFF2-40B4-BE49-F238E27FC236}">
                    <a16:creationId xmlns:a16="http://schemas.microsoft.com/office/drawing/2014/main" id="{91192213-CF0F-3447-BEF8-F7CD07EE3001}"/>
                  </a:ext>
                </a:extLst>
              </p:cNvPr>
              <p:cNvSpPr>
                <a:spLocks/>
              </p:cNvSpPr>
              <p:nvPr/>
            </p:nvSpPr>
            <p:spPr bwMode="auto">
              <a:xfrm flipH="1">
                <a:off x="4433985" y="3985982"/>
                <a:ext cx="291155" cy="679581"/>
              </a:xfrm>
              <a:custGeom>
                <a:avLst/>
                <a:gdLst/>
                <a:ahLst/>
                <a:cxnLst>
                  <a:cxn ang="0">
                    <a:pos x="873" y="413"/>
                  </a:cxn>
                  <a:cxn ang="0">
                    <a:pos x="865" y="348"/>
                  </a:cxn>
                  <a:cxn ang="0">
                    <a:pos x="848" y="287"/>
                  </a:cxn>
                  <a:cxn ang="0">
                    <a:pos x="821" y="228"/>
                  </a:cxn>
                  <a:cxn ang="0">
                    <a:pos x="787" y="175"/>
                  </a:cxn>
                  <a:cxn ang="0">
                    <a:pos x="746" y="128"/>
                  </a:cxn>
                  <a:cxn ang="0">
                    <a:pos x="699" y="86"/>
                  </a:cxn>
                  <a:cxn ang="0">
                    <a:pos x="646" y="53"/>
                  </a:cxn>
                  <a:cxn ang="0">
                    <a:pos x="587" y="26"/>
                  </a:cxn>
                  <a:cxn ang="0">
                    <a:pos x="525" y="9"/>
                  </a:cxn>
                  <a:cxn ang="0">
                    <a:pos x="459" y="0"/>
                  </a:cxn>
                  <a:cxn ang="0">
                    <a:pos x="415" y="0"/>
                  </a:cxn>
                  <a:cxn ang="0">
                    <a:pos x="349" y="9"/>
                  </a:cxn>
                  <a:cxn ang="0">
                    <a:pos x="287" y="26"/>
                  </a:cxn>
                  <a:cxn ang="0">
                    <a:pos x="228" y="53"/>
                  </a:cxn>
                  <a:cxn ang="0">
                    <a:pos x="175" y="86"/>
                  </a:cxn>
                  <a:cxn ang="0">
                    <a:pos x="128" y="128"/>
                  </a:cxn>
                  <a:cxn ang="0">
                    <a:pos x="87" y="175"/>
                  </a:cxn>
                  <a:cxn ang="0">
                    <a:pos x="53" y="228"/>
                  </a:cxn>
                  <a:cxn ang="0">
                    <a:pos x="26" y="287"/>
                  </a:cxn>
                  <a:cxn ang="0">
                    <a:pos x="9" y="348"/>
                  </a:cxn>
                  <a:cxn ang="0">
                    <a:pos x="1" y="413"/>
                  </a:cxn>
                  <a:cxn ang="0">
                    <a:pos x="0" y="454"/>
                  </a:cxn>
                  <a:cxn ang="0">
                    <a:pos x="6" y="508"/>
                  </a:cxn>
                  <a:cxn ang="0">
                    <a:pos x="18" y="561"/>
                  </a:cxn>
                  <a:cxn ang="0">
                    <a:pos x="36" y="610"/>
                  </a:cxn>
                  <a:cxn ang="0">
                    <a:pos x="60" y="656"/>
                  </a:cxn>
                  <a:cxn ang="0">
                    <a:pos x="88" y="699"/>
                  </a:cxn>
                  <a:cxn ang="0">
                    <a:pos x="121" y="739"/>
                  </a:cxn>
                  <a:cxn ang="0">
                    <a:pos x="160" y="773"/>
                  </a:cxn>
                  <a:cxn ang="0">
                    <a:pos x="202" y="804"/>
                  </a:cxn>
                  <a:cxn ang="0">
                    <a:pos x="247" y="829"/>
                  </a:cxn>
                  <a:cxn ang="0">
                    <a:pos x="296" y="849"/>
                  </a:cxn>
                  <a:cxn ang="0">
                    <a:pos x="562" y="2040"/>
                  </a:cxn>
                  <a:cxn ang="0">
                    <a:pos x="578" y="849"/>
                  </a:cxn>
                  <a:cxn ang="0">
                    <a:pos x="627" y="829"/>
                  </a:cxn>
                  <a:cxn ang="0">
                    <a:pos x="672" y="804"/>
                  </a:cxn>
                  <a:cxn ang="0">
                    <a:pos x="714" y="773"/>
                  </a:cxn>
                  <a:cxn ang="0">
                    <a:pos x="752" y="739"/>
                  </a:cxn>
                  <a:cxn ang="0">
                    <a:pos x="786" y="699"/>
                  </a:cxn>
                  <a:cxn ang="0">
                    <a:pos x="814" y="656"/>
                  </a:cxn>
                  <a:cxn ang="0">
                    <a:pos x="838" y="610"/>
                  </a:cxn>
                  <a:cxn ang="0">
                    <a:pos x="855" y="561"/>
                  </a:cxn>
                  <a:cxn ang="0">
                    <a:pos x="867" y="508"/>
                  </a:cxn>
                  <a:cxn ang="0">
                    <a:pos x="873" y="454"/>
                  </a:cxn>
                </a:cxnLst>
                <a:rect l="0" t="0" r="r" b="b"/>
                <a:pathLst>
                  <a:path w="874" h="2040">
                    <a:moveTo>
                      <a:pt x="874" y="437"/>
                    </a:moveTo>
                    <a:lnTo>
                      <a:pt x="874" y="437"/>
                    </a:lnTo>
                    <a:lnTo>
                      <a:pt x="873" y="413"/>
                    </a:lnTo>
                    <a:lnTo>
                      <a:pt x="872" y="391"/>
                    </a:lnTo>
                    <a:lnTo>
                      <a:pt x="868" y="369"/>
                    </a:lnTo>
                    <a:lnTo>
                      <a:pt x="865" y="348"/>
                    </a:lnTo>
                    <a:lnTo>
                      <a:pt x="860" y="327"/>
                    </a:lnTo>
                    <a:lnTo>
                      <a:pt x="854" y="307"/>
                    </a:lnTo>
                    <a:lnTo>
                      <a:pt x="848" y="287"/>
                    </a:lnTo>
                    <a:lnTo>
                      <a:pt x="840" y="267"/>
                    </a:lnTo>
                    <a:lnTo>
                      <a:pt x="831" y="247"/>
                    </a:lnTo>
                    <a:lnTo>
                      <a:pt x="821" y="228"/>
                    </a:lnTo>
                    <a:lnTo>
                      <a:pt x="810" y="209"/>
                    </a:lnTo>
                    <a:lnTo>
                      <a:pt x="799" y="192"/>
                    </a:lnTo>
                    <a:lnTo>
                      <a:pt x="787" y="175"/>
                    </a:lnTo>
                    <a:lnTo>
                      <a:pt x="774" y="159"/>
                    </a:lnTo>
                    <a:lnTo>
                      <a:pt x="760" y="142"/>
                    </a:lnTo>
                    <a:lnTo>
                      <a:pt x="746" y="128"/>
                    </a:lnTo>
                    <a:lnTo>
                      <a:pt x="731" y="114"/>
                    </a:lnTo>
                    <a:lnTo>
                      <a:pt x="715" y="99"/>
                    </a:lnTo>
                    <a:lnTo>
                      <a:pt x="699" y="86"/>
                    </a:lnTo>
                    <a:lnTo>
                      <a:pt x="681" y="74"/>
                    </a:lnTo>
                    <a:lnTo>
                      <a:pt x="663" y="63"/>
                    </a:lnTo>
                    <a:lnTo>
                      <a:pt x="646" y="53"/>
                    </a:lnTo>
                    <a:lnTo>
                      <a:pt x="627" y="43"/>
                    </a:lnTo>
                    <a:lnTo>
                      <a:pt x="607" y="34"/>
                    </a:lnTo>
                    <a:lnTo>
                      <a:pt x="587" y="26"/>
                    </a:lnTo>
                    <a:lnTo>
                      <a:pt x="567" y="20"/>
                    </a:lnTo>
                    <a:lnTo>
                      <a:pt x="546" y="13"/>
                    </a:lnTo>
                    <a:lnTo>
                      <a:pt x="525" y="9"/>
                    </a:lnTo>
                    <a:lnTo>
                      <a:pt x="503" y="4"/>
                    </a:lnTo>
                    <a:lnTo>
                      <a:pt x="481" y="2"/>
                    </a:lnTo>
                    <a:lnTo>
                      <a:pt x="459" y="0"/>
                    </a:lnTo>
                    <a:lnTo>
                      <a:pt x="437" y="0"/>
                    </a:lnTo>
                    <a:lnTo>
                      <a:pt x="437" y="0"/>
                    </a:lnTo>
                    <a:lnTo>
                      <a:pt x="415" y="0"/>
                    </a:lnTo>
                    <a:lnTo>
                      <a:pt x="392" y="2"/>
                    </a:lnTo>
                    <a:lnTo>
                      <a:pt x="371" y="4"/>
                    </a:lnTo>
                    <a:lnTo>
                      <a:pt x="349" y="9"/>
                    </a:lnTo>
                    <a:lnTo>
                      <a:pt x="328" y="13"/>
                    </a:lnTo>
                    <a:lnTo>
                      <a:pt x="307" y="20"/>
                    </a:lnTo>
                    <a:lnTo>
                      <a:pt x="287" y="26"/>
                    </a:lnTo>
                    <a:lnTo>
                      <a:pt x="267" y="34"/>
                    </a:lnTo>
                    <a:lnTo>
                      <a:pt x="247" y="43"/>
                    </a:lnTo>
                    <a:lnTo>
                      <a:pt x="228" y="53"/>
                    </a:lnTo>
                    <a:lnTo>
                      <a:pt x="211" y="63"/>
                    </a:lnTo>
                    <a:lnTo>
                      <a:pt x="193" y="74"/>
                    </a:lnTo>
                    <a:lnTo>
                      <a:pt x="175" y="86"/>
                    </a:lnTo>
                    <a:lnTo>
                      <a:pt x="159" y="99"/>
                    </a:lnTo>
                    <a:lnTo>
                      <a:pt x="143" y="114"/>
                    </a:lnTo>
                    <a:lnTo>
                      <a:pt x="128" y="128"/>
                    </a:lnTo>
                    <a:lnTo>
                      <a:pt x="114" y="142"/>
                    </a:lnTo>
                    <a:lnTo>
                      <a:pt x="99" y="159"/>
                    </a:lnTo>
                    <a:lnTo>
                      <a:pt x="87" y="175"/>
                    </a:lnTo>
                    <a:lnTo>
                      <a:pt x="75" y="192"/>
                    </a:lnTo>
                    <a:lnTo>
                      <a:pt x="63" y="209"/>
                    </a:lnTo>
                    <a:lnTo>
                      <a:pt x="53" y="228"/>
                    </a:lnTo>
                    <a:lnTo>
                      <a:pt x="43" y="247"/>
                    </a:lnTo>
                    <a:lnTo>
                      <a:pt x="34" y="267"/>
                    </a:lnTo>
                    <a:lnTo>
                      <a:pt x="26" y="287"/>
                    </a:lnTo>
                    <a:lnTo>
                      <a:pt x="20" y="307"/>
                    </a:lnTo>
                    <a:lnTo>
                      <a:pt x="13" y="327"/>
                    </a:lnTo>
                    <a:lnTo>
                      <a:pt x="9" y="348"/>
                    </a:lnTo>
                    <a:lnTo>
                      <a:pt x="6" y="369"/>
                    </a:lnTo>
                    <a:lnTo>
                      <a:pt x="2" y="391"/>
                    </a:lnTo>
                    <a:lnTo>
                      <a:pt x="1" y="413"/>
                    </a:lnTo>
                    <a:lnTo>
                      <a:pt x="0" y="437"/>
                    </a:lnTo>
                    <a:lnTo>
                      <a:pt x="0" y="437"/>
                    </a:lnTo>
                    <a:lnTo>
                      <a:pt x="0" y="454"/>
                    </a:lnTo>
                    <a:lnTo>
                      <a:pt x="1" y="473"/>
                    </a:lnTo>
                    <a:lnTo>
                      <a:pt x="3" y="491"/>
                    </a:lnTo>
                    <a:lnTo>
                      <a:pt x="6" y="508"/>
                    </a:lnTo>
                    <a:lnTo>
                      <a:pt x="9" y="526"/>
                    </a:lnTo>
                    <a:lnTo>
                      <a:pt x="13" y="544"/>
                    </a:lnTo>
                    <a:lnTo>
                      <a:pt x="18" y="561"/>
                    </a:lnTo>
                    <a:lnTo>
                      <a:pt x="23" y="578"/>
                    </a:lnTo>
                    <a:lnTo>
                      <a:pt x="30" y="594"/>
                    </a:lnTo>
                    <a:lnTo>
                      <a:pt x="36" y="610"/>
                    </a:lnTo>
                    <a:lnTo>
                      <a:pt x="43" y="626"/>
                    </a:lnTo>
                    <a:lnTo>
                      <a:pt x="51" y="642"/>
                    </a:lnTo>
                    <a:lnTo>
                      <a:pt x="60" y="656"/>
                    </a:lnTo>
                    <a:lnTo>
                      <a:pt x="68" y="671"/>
                    </a:lnTo>
                    <a:lnTo>
                      <a:pt x="78" y="686"/>
                    </a:lnTo>
                    <a:lnTo>
                      <a:pt x="88" y="699"/>
                    </a:lnTo>
                    <a:lnTo>
                      <a:pt x="99" y="712"/>
                    </a:lnTo>
                    <a:lnTo>
                      <a:pt x="110" y="726"/>
                    </a:lnTo>
                    <a:lnTo>
                      <a:pt x="121" y="739"/>
                    </a:lnTo>
                    <a:lnTo>
                      <a:pt x="134" y="751"/>
                    </a:lnTo>
                    <a:lnTo>
                      <a:pt x="147" y="762"/>
                    </a:lnTo>
                    <a:lnTo>
                      <a:pt x="160" y="773"/>
                    </a:lnTo>
                    <a:lnTo>
                      <a:pt x="173" y="784"/>
                    </a:lnTo>
                    <a:lnTo>
                      <a:pt x="188" y="794"/>
                    </a:lnTo>
                    <a:lnTo>
                      <a:pt x="202" y="804"/>
                    </a:lnTo>
                    <a:lnTo>
                      <a:pt x="216" y="813"/>
                    </a:lnTo>
                    <a:lnTo>
                      <a:pt x="232" y="821"/>
                    </a:lnTo>
                    <a:lnTo>
                      <a:pt x="247" y="829"/>
                    </a:lnTo>
                    <a:lnTo>
                      <a:pt x="263" y="837"/>
                    </a:lnTo>
                    <a:lnTo>
                      <a:pt x="279" y="843"/>
                    </a:lnTo>
                    <a:lnTo>
                      <a:pt x="296" y="849"/>
                    </a:lnTo>
                    <a:lnTo>
                      <a:pt x="312" y="855"/>
                    </a:lnTo>
                    <a:lnTo>
                      <a:pt x="312" y="2040"/>
                    </a:lnTo>
                    <a:lnTo>
                      <a:pt x="562" y="2040"/>
                    </a:lnTo>
                    <a:lnTo>
                      <a:pt x="562" y="855"/>
                    </a:lnTo>
                    <a:lnTo>
                      <a:pt x="562" y="855"/>
                    </a:lnTo>
                    <a:lnTo>
                      <a:pt x="578" y="849"/>
                    </a:lnTo>
                    <a:lnTo>
                      <a:pt x="595" y="843"/>
                    </a:lnTo>
                    <a:lnTo>
                      <a:pt x="611" y="837"/>
                    </a:lnTo>
                    <a:lnTo>
                      <a:pt x="627" y="829"/>
                    </a:lnTo>
                    <a:lnTo>
                      <a:pt x="642" y="821"/>
                    </a:lnTo>
                    <a:lnTo>
                      <a:pt x="658" y="813"/>
                    </a:lnTo>
                    <a:lnTo>
                      <a:pt x="672" y="804"/>
                    </a:lnTo>
                    <a:lnTo>
                      <a:pt x="686" y="794"/>
                    </a:lnTo>
                    <a:lnTo>
                      <a:pt x="701" y="784"/>
                    </a:lnTo>
                    <a:lnTo>
                      <a:pt x="714" y="773"/>
                    </a:lnTo>
                    <a:lnTo>
                      <a:pt x="727" y="762"/>
                    </a:lnTo>
                    <a:lnTo>
                      <a:pt x="739" y="751"/>
                    </a:lnTo>
                    <a:lnTo>
                      <a:pt x="752" y="739"/>
                    </a:lnTo>
                    <a:lnTo>
                      <a:pt x="764" y="726"/>
                    </a:lnTo>
                    <a:lnTo>
                      <a:pt x="775" y="712"/>
                    </a:lnTo>
                    <a:lnTo>
                      <a:pt x="786" y="699"/>
                    </a:lnTo>
                    <a:lnTo>
                      <a:pt x="796" y="686"/>
                    </a:lnTo>
                    <a:lnTo>
                      <a:pt x="806" y="671"/>
                    </a:lnTo>
                    <a:lnTo>
                      <a:pt x="814" y="656"/>
                    </a:lnTo>
                    <a:lnTo>
                      <a:pt x="822" y="642"/>
                    </a:lnTo>
                    <a:lnTo>
                      <a:pt x="831" y="626"/>
                    </a:lnTo>
                    <a:lnTo>
                      <a:pt x="838" y="610"/>
                    </a:lnTo>
                    <a:lnTo>
                      <a:pt x="844" y="594"/>
                    </a:lnTo>
                    <a:lnTo>
                      <a:pt x="851" y="578"/>
                    </a:lnTo>
                    <a:lnTo>
                      <a:pt x="855" y="561"/>
                    </a:lnTo>
                    <a:lnTo>
                      <a:pt x="861" y="544"/>
                    </a:lnTo>
                    <a:lnTo>
                      <a:pt x="864" y="526"/>
                    </a:lnTo>
                    <a:lnTo>
                      <a:pt x="867" y="508"/>
                    </a:lnTo>
                    <a:lnTo>
                      <a:pt x="871" y="491"/>
                    </a:lnTo>
                    <a:lnTo>
                      <a:pt x="872" y="473"/>
                    </a:lnTo>
                    <a:lnTo>
                      <a:pt x="873" y="454"/>
                    </a:lnTo>
                    <a:lnTo>
                      <a:pt x="874" y="437"/>
                    </a:lnTo>
                    <a:lnTo>
                      <a:pt x="874" y="437"/>
                    </a:lnTo>
                    <a:close/>
                  </a:path>
                </a:pathLst>
              </a:custGeom>
              <a:no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87" name="Freeform 6">
                <a:extLst>
                  <a:ext uri="{FF2B5EF4-FFF2-40B4-BE49-F238E27FC236}">
                    <a16:creationId xmlns:a16="http://schemas.microsoft.com/office/drawing/2014/main" id="{D10E841D-F65B-8F45-9F3F-768DEA2AF8AC}"/>
                  </a:ext>
                </a:extLst>
              </p:cNvPr>
              <p:cNvSpPr>
                <a:spLocks/>
              </p:cNvSpPr>
              <p:nvPr/>
            </p:nvSpPr>
            <p:spPr bwMode="auto">
              <a:xfrm flipH="1">
                <a:off x="4380684" y="4558296"/>
                <a:ext cx="397756" cy="866799"/>
              </a:xfrm>
              <a:custGeom>
                <a:avLst/>
                <a:gdLst/>
                <a:ahLst/>
                <a:cxnLst>
                  <a:cxn ang="0">
                    <a:pos x="601" y="0"/>
                  </a:cxn>
                  <a:cxn ang="0">
                    <a:pos x="1194" y="160"/>
                  </a:cxn>
                  <a:cxn ang="0">
                    <a:pos x="597" y="2602"/>
                  </a:cxn>
                  <a:cxn ang="0">
                    <a:pos x="0" y="160"/>
                  </a:cxn>
                  <a:cxn ang="0">
                    <a:pos x="601" y="0"/>
                  </a:cxn>
                </a:cxnLst>
                <a:rect l="0" t="0" r="r" b="b"/>
                <a:pathLst>
                  <a:path w="1194" h="2602">
                    <a:moveTo>
                      <a:pt x="601" y="0"/>
                    </a:moveTo>
                    <a:lnTo>
                      <a:pt x="1194" y="160"/>
                    </a:lnTo>
                    <a:lnTo>
                      <a:pt x="597" y="2602"/>
                    </a:lnTo>
                    <a:lnTo>
                      <a:pt x="0" y="160"/>
                    </a:lnTo>
                    <a:lnTo>
                      <a:pt x="601" y="0"/>
                    </a:lnTo>
                    <a:close/>
                  </a:path>
                </a:pathLst>
              </a:custGeom>
              <a:no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grpSp>
        <p:grpSp>
          <p:nvGrpSpPr>
            <p:cNvPr id="83" name="Groep 93">
              <a:extLst>
                <a:ext uri="{FF2B5EF4-FFF2-40B4-BE49-F238E27FC236}">
                  <a16:creationId xmlns:a16="http://schemas.microsoft.com/office/drawing/2014/main" id="{D35AAC79-CAC0-9F4B-B768-EBFD666CB302}"/>
                </a:ext>
              </a:extLst>
            </p:cNvPr>
            <p:cNvGrpSpPr/>
            <p:nvPr/>
          </p:nvGrpSpPr>
          <p:grpSpPr>
            <a:xfrm>
              <a:off x="4380684" y="3985982"/>
              <a:ext cx="397756" cy="1439113"/>
              <a:chOff x="4380684" y="3985982"/>
              <a:chExt cx="397756" cy="1439113"/>
            </a:xfrm>
          </p:grpSpPr>
          <p:sp>
            <p:nvSpPr>
              <p:cNvPr id="84" name="Freeform 5">
                <a:extLst>
                  <a:ext uri="{FF2B5EF4-FFF2-40B4-BE49-F238E27FC236}">
                    <a16:creationId xmlns:a16="http://schemas.microsoft.com/office/drawing/2014/main" id="{A0860344-82DE-8942-AA4F-E221D5A0F2FE}"/>
                  </a:ext>
                </a:extLst>
              </p:cNvPr>
              <p:cNvSpPr>
                <a:spLocks/>
              </p:cNvSpPr>
              <p:nvPr/>
            </p:nvSpPr>
            <p:spPr bwMode="auto">
              <a:xfrm flipH="1">
                <a:off x="4433985" y="3985982"/>
                <a:ext cx="291155" cy="679581"/>
              </a:xfrm>
              <a:custGeom>
                <a:avLst/>
                <a:gdLst/>
                <a:ahLst/>
                <a:cxnLst>
                  <a:cxn ang="0">
                    <a:pos x="873" y="413"/>
                  </a:cxn>
                  <a:cxn ang="0">
                    <a:pos x="865" y="348"/>
                  </a:cxn>
                  <a:cxn ang="0">
                    <a:pos x="848" y="287"/>
                  </a:cxn>
                  <a:cxn ang="0">
                    <a:pos x="821" y="228"/>
                  </a:cxn>
                  <a:cxn ang="0">
                    <a:pos x="787" y="175"/>
                  </a:cxn>
                  <a:cxn ang="0">
                    <a:pos x="746" y="128"/>
                  </a:cxn>
                  <a:cxn ang="0">
                    <a:pos x="699" y="86"/>
                  </a:cxn>
                  <a:cxn ang="0">
                    <a:pos x="646" y="53"/>
                  </a:cxn>
                  <a:cxn ang="0">
                    <a:pos x="587" y="26"/>
                  </a:cxn>
                  <a:cxn ang="0">
                    <a:pos x="525" y="9"/>
                  </a:cxn>
                  <a:cxn ang="0">
                    <a:pos x="459" y="0"/>
                  </a:cxn>
                  <a:cxn ang="0">
                    <a:pos x="415" y="0"/>
                  </a:cxn>
                  <a:cxn ang="0">
                    <a:pos x="349" y="9"/>
                  </a:cxn>
                  <a:cxn ang="0">
                    <a:pos x="287" y="26"/>
                  </a:cxn>
                  <a:cxn ang="0">
                    <a:pos x="228" y="53"/>
                  </a:cxn>
                  <a:cxn ang="0">
                    <a:pos x="175" y="86"/>
                  </a:cxn>
                  <a:cxn ang="0">
                    <a:pos x="128" y="128"/>
                  </a:cxn>
                  <a:cxn ang="0">
                    <a:pos x="87" y="175"/>
                  </a:cxn>
                  <a:cxn ang="0">
                    <a:pos x="53" y="228"/>
                  </a:cxn>
                  <a:cxn ang="0">
                    <a:pos x="26" y="287"/>
                  </a:cxn>
                  <a:cxn ang="0">
                    <a:pos x="9" y="348"/>
                  </a:cxn>
                  <a:cxn ang="0">
                    <a:pos x="1" y="413"/>
                  </a:cxn>
                  <a:cxn ang="0">
                    <a:pos x="0" y="454"/>
                  </a:cxn>
                  <a:cxn ang="0">
                    <a:pos x="6" y="508"/>
                  </a:cxn>
                  <a:cxn ang="0">
                    <a:pos x="18" y="561"/>
                  </a:cxn>
                  <a:cxn ang="0">
                    <a:pos x="36" y="610"/>
                  </a:cxn>
                  <a:cxn ang="0">
                    <a:pos x="60" y="656"/>
                  </a:cxn>
                  <a:cxn ang="0">
                    <a:pos x="88" y="699"/>
                  </a:cxn>
                  <a:cxn ang="0">
                    <a:pos x="121" y="739"/>
                  </a:cxn>
                  <a:cxn ang="0">
                    <a:pos x="160" y="773"/>
                  </a:cxn>
                  <a:cxn ang="0">
                    <a:pos x="202" y="804"/>
                  </a:cxn>
                  <a:cxn ang="0">
                    <a:pos x="247" y="829"/>
                  </a:cxn>
                  <a:cxn ang="0">
                    <a:pos x="296" y="849"/>
                  </a:cxn>
                  <a:cxn ang="0">
                    <a:pos x="562" y="2040"/>
                  </a:cxn>
                  <a:cxn ang="0">
                    <a:pos x="578" y="849"/>
                  </a:cxn>
                  <a:cxn ang="0">
                    <a:pos x="627" y="829"/>
                  </a:cxn>
                  <a:cxn ang="0">
                    <a:pos x="672" y="804"/>
                  </a:cxn>
                  <a:cxn ang="0">
                    <a:pos x="714" y="773"/>
                  </a:cxn>
                  <a:cxn ang="0">
                    <a:pos x="752" y="739"/>
                  </a:cxn>
                  <a:cxn ang="0">
                    <a:pos x="786" y="699"/>
                  </a:cxn>
                  <a:cxn ang="0">
                    <a:pos x="814" y="656"/>
                  </a:cxn>
                  <a:cxn ang="0">
                    <a:pos x="838" y="610"/>
                  </a:cxn>
                  <a:cxn ang="0">
                    <a:pos x="855" y="561"/>
                  </a:cxn>
                  <a:cxn ang="0">
                    <a:pos x="867" y="508"/>
                  </a:cxn>
                  <a:cxn ang="0">
                    <a:pos x="873" y="454"/>
                  </a:cxn>
                </a:cxnLst>
                <a:rect l="0" t="0" r="r" b="b"/>
                <a:pathLst>
                  <a:path w="874" h="2040">
                    <a:moveTo>
                      <a:pt x="874" y="437"/>
                    </a:moveTo>
                    <a:lnTo>
                      <a:pt x="874" y="437"/>
                    </a:lnTo>
                    <a:lnTo>
                      <a:pt x="873" y="413"/>
                    </a:lnTo>
                    <a:lnTo>
                      <a:pt x="872" y="391"/>
                    </a:lnTo>
                    <a:lnTo>
                      <a:pt x="868" y="369"/>
                    </a:lnTo>
                    <a:lnTo>
                      <a:pt x="865" y="348"/>
                    </a:lnTo>
                    <a:lnTo>
                      <a:pt x="860" y="327"/>
                    </a:lnTo>
                    <a:lnTo>
                      <a:pt x="854" y="307"/>
                    </a:lnTo>
                    <a:lnTo>
                      <a:pt x="848" y="287"/>
                    </a:lnTo>
                    <a:lnTo>
                      <a:pt x="840" y="267"/>
                    </a:lnTo>
                    <a:lnTo>
                      <a:pt x="831" y="247"/>
                    </a:lnTo>
                    <a:lnTo>
                      <a:pt x="821" y="228"/>
                    </a:lnTo>
                    <a:lnTo>
                      <a:pt x="810" y="209"/>
                    </a:lnTo>
                    <a:lnTo>
                      <a:pt x="799" y="192"/>
                    </a:lnTo>
                    <a:lnTo>
                      <a:pt x="787" y="175"/>
                    </a:lnTo>
                    <a:lnTo>
                      <a:pt x="774" y="159"/>
                    </a:lnTo>
                    <a:lnTo>
                      <a:pt x="760" y="142"/>
                    </a:lnTo>
                    <a:lnTo>
                      <a:pt x="746" y="128"/>
                    </a:lnTo>
                    <a:lnTo>
                      <a:pt x="731" y="114"/>
                    </a:lnTo>
                    <a:lnTo>
                      <a:pt x="715" y="99"/>
                    </a:lnTo>
                    <a:lnTo>
                      <a:pt x="699" y="86"/>
                    </a:lnTo>
                    <a:lnTo>
                      <a:pt x="681" y="74"/>
                    </a:lnTo>
                    <a:lnTo>
                      <a:pt x="663" y="63"/>
                    </a:lnTo>
                    <a:lnTo>
                      <a:pt x="646" y="53"/>
                    </a:lnTo>
                    <a:lnTo>
                      <a:pt x="627" y="43"/>
                    </a:lnTo>
                    <a:lnTo>
                      <a:pt x="607" y="34"/>
                    </a:lnTo>
                    <a:lnTo>
                      <a:pt x="587" y="26"/>
                    </a:lnTo>
                    <a:lnTo>
                      <a:pt x="567" y="20"/>
                    </a:lnTo>
                    <a:lnTo>
                      <a:pt x="546" y="13"/>
                    </a:lnTo>
                    <a:lnTo>
                      <a:pt x="525" y="9"/>
                    </a:lnTo>
                    <a:lnTo>
                      <a:pt x="503" y="4"/>
                    </a:lnTo>
                    <a:lnTo>
                      <a:pt x="481" y="2"/>
                    </a:lnTo>
                    <a:lnTo>
                      <a:pt x="459" y="0"/>
                    </a:lnTo>
                    <a:lnTo>
                      <a:pt x="437" y="0"/>
                    </a:lnTo>
                    <a:lnTo>
                      <a:pt x="437" y="0"/>
                    </a:lnTo>
                    <a:lnTo>
                      <a:pt x="415" y="0"/>
                    </a:lnTo>
                    <a:lnTo>
                      <a:pt x="392" y="2"/>
                    </a:lnTo>
                    <a:lnTo>
                      <a:pt x="371" y="4"/>
                    </a:lnTo>
                    <a:lnTo>
                      <a:pt x="349" y="9"/>
                    </a:lnTo>
                    <a:lnTo>
                      <a:pt x="328" y="13"/>
                    </a:lnTo>
                    <a:lnTo>
                      <a:pt x="307" y="20"/>
                    </a:lnTo>
                    <a:lnTo>
                      <a:pt x="287" y="26"/>
                    </a:lnTo>
                    <a:lnTo>
                      <a:pt x="267" y="34"/>
                    </a:lnTo>
                    <a:lnTo>
                      <a:pt x="247" y="43"/>
                    </a:lnTo>
                    <a:lnTo>
                      <a:pt x="228" y="53"/>
                    </a:lnTo>
                    <a:lnTo>
                      <a:pt x="211" y="63"/>
                    </a:lnTo>
                    <a:lnTo>
                      <a:pt x="193" y="74"/>
                    </a:lnTo>
                    <a:lnTo>
                      <a:pt x="175" y="86"/>
                    </a:lnTo>
                    <a:lnTo>
                      <a:pt x="159" y="99"/>
                    </a:lnTo>
                    <a:lnTo>
                      <a:pt x="143" y="114"/>
                    </a:lnTo>
                    <a:lnTo>
                      <a:pt x="128" y="128"/>
                    </a:lnTo>
                    <a:lnTo>
                      <a:pt x="114" y="142"/>
                    </a:lnTo>
                    <a:lnTo>
                      <a:pt x="99" y="159"/>
                    </a:lnTo>
                    <a:lnTo>
                      <a:pt x="87" y="175"/>
                    </a:lnTo>
                    <a:lnTo>
                      <a:pt x="75" y="192"/>
                    </a:lnTo>
                    <a:lnTo>
                      <a:pt x="63" y="209"/>
                    </a:lnTo>
                    <a:lnTo>
                      <a:pt x="53" y="228"/>
                    </a:lnTo>
                    <a:lnTo>
                      <a:pt x="43" y="247"/>
                    </a:lnTo>
                    <a:lnTo>
                      <a:pt x="34" y="267"/>
                    </a:lnTo>
                    <a:lnTo>
                      <a:pt x="26" y="287"/>
                    </a:lnTo>
                    <a:lnTo>
                      <a:pt x="20" y="307"/>
                    </a:lnTo>
                    <a:lnTo>
                      <a:pt x="13" y="327"/>
                    </a:lnTo>
                    <a:lnTo>
                      <a:pt x="9" y="348"/>
                    </a:lnTo>
                    <a:lnTo>
                      <a:pt x="6" y="369"/>
                    </a:lnTo>
                    <a:lnTo>
                      <a:pt x="2" y="391"/>
                    </a:lnTo>
                    <a:lnTo>
                      <a:pt x="1" y="413"/>
                    </a:lnTo>
                    <a:lnTo>
                      <a:pt x="0" y="437"/>
                    </a:lnTo>
                    <a:lnTo>
                      <a:pt x="0" y="437"/>
                    </a:lnTo>
                    <a:lnTo>
                      <a:pt x="0" y="454"/>
                    </a:lnTo>
                    <a:lnTo>
                      <a:pt x="1" y="473"/>
                    </a:lnTo>
                    <a:lnTo>
                      <a:pt x="3" y="491"/>
                    </a:lnTo>
                    <a:lnTo>
                      <a:pt x="6" y="508"/>
                    </a:lnTo>
                    <a:lnTo>
                      <a:pt x="9" y="526"/>
                    </a:lnTo>
                    <a:lnTo>
                      <a:pt x="13" y="544"/>
                    </a:lnTo>
                    <a:lnTo>
                      <a:pt x="18" y="561"/>
                    </a:lnTo>
                    <a:lnTo>
                      <a:pt x="23" y="578"/>
                    </a:lnTo>
                    <a:lnTo>
                      <a:pt x="30" y="594"/>
                    </a:lnTo>
                    <a:lnTo>
                      <a:pt x="36" y="610"/>
                    </a:lnTo>
                    <a:lnTo>
                      <a:pt x="43" y="626"/>
                    </a:lnTo>
                    <a:lnTo>
                      <a:pt x="51" y="642"/>
                    </a:lnTo>
                    <a:lnTo>
                      <a:pt x="60" y="656"/>
                    </a:lnTo>
                    <a:lnTo>
                      <a:pt x="68" y="671"/>
                    </a:lnTo>
                    <a:lnTo>
                      <a:pt x="78" y="686"/>
                    </a:lnTo>
                    <a:lnTo>
                      <a:pt x="88" y="699"/>
                    </a:lnTo>
                    <a:lnTo>
                      <a:pt x="99" y="712"/>
                    </a:lnTo>
                    <a:lnTo>
                      <a:pt x="110" y="726"/>
                    </a:lnTo>
                    <a:lnTo>
                      <a:pt x="121" y="739"/>
                    </a:lnTo>
                    <a:lnTo>
                      <a:pt x="134" y="751"/>
                    </a:lnTo>
                    <a:lnTo>
                      <a:pt x="147" y="762"/>
                    </a:lnTo>
                    <a:lnTo>
                      <a:pt x="160" y="773"/>
                    </a:lnTo>
                    <a:lnTo>
                      <a:pt x="173" y="784"/>
                    </a:lnTo>
                    <a:lnTo>
                      <a:pt x="188" y="794"/>
                    </a:lnTo>
                    <a:lnTo>
                      <a:pt x="202" y="804"/>
                    </a:lnTo>
                    <a:lnTo>
                      <a:pt x="216" y="813"/>
                    </a:lnTo>
                    <a:lnTo>
                      <a:pt x="232" y="821"/>
                    </a:lnTo>
                    <a:lnTo>
                      <a:pt x="247" y="829"/>
                    </a:lnTo>
                    <a:lnTo>
                      <a:pt x="263" y="837"/>
                    </a:lnTo>
                    <a:lnTo>
                      <a:pt x="279" y="843"/>
                    </a:lnTo>
                    <a:lnTo>
                      <a:pt x="296" y="849"/>
                    </a:lnTo>
                    <a:lnTo>
                      <a:pt x="312" y="855"/>
                    </a:lnTo>
                    <a:lnTo>
                      <a:pt x="312" y="2040"/>
                    </a:lnTo>
                    <a:lnTo>
                      <a:pt x="562" y="2040"/>
                    </a:lnTo>
                    <a:lnTo>
                      <a:pt x="562" y="855"/>
                    </a:lnTo>
                    <a:lnTo>
                      <a:pt x="562" y="855"/>
                    </a:lnTo>
                    <a:lnTo>
                      <a:pt x="578" y="849"/>
                    </a:lnTo>
                    <a:lnTo>
                      <a:pt x="595" y="843"/>
                    </a:lnTo>
                    <a:lnTo>
                      <a:pt x="611" y="837"/>
                    </a:lnTo>
                    <a:lnTo>
                      <a:pt x="627" y="829"/>
                    </a:lnTo>
                    <a:lnTo>
                      <a:pt x="642" y="821"/>
                    </a:lnTo>
                    <a:lnTo>
                      <a:pt x="658" y="813"/>
                    </a:lnTo>
                    <a:lnTo>
                      <a:pt x="672" y="804"/>
                    </a:lnTo>
                    <a:lnTo>
                      <a:pt x="686" y="794"/>
                    </a:lnTo>
                    <a:lnTo>
                      <a:pt x="701" y="784"/>
                    </a:lnTo>
                    <a:lnTo>
                      <a:pt x="714" y="773"/>
                    </a:lnTo>
                    <a:lnTo>
                      <a:pt x="727" y="762"/>
                    </a:lnTo>
                    <a:lnTo>
                      <a:pt x="739" y="751"/>
                    </a:lnTo>
                    <a:lnTo>
                      <a:pt x="752" y="739"/>
                    </a:lnTo>
                    <a:lnTo>
                      <a:pt x="764" y="726"/>
                    </a:lnTo>
                    <a:lnTo>
                      <a:pt x="775" y="712"/>
                    </a:lnTo>
                    <a:lnTo>
                      <a:pt x="786" y="699"/>
                    </a:lnTo>
                    <a:lnTo>
                      <a:pt x="796" y="686"/>
                    </a:lnTo>
                    <a:lnTo>
                      <a:pt x="806" y="671"/>
                    </a:lnTo>
                    <a:lnTo>
                      <a:pt x="814" y="656"/>
                    </a:lnTo>
                    <a:lnTo>
                      <a:pt x="822" y="642"/>
                    </a:lnTo>
                    <a:lnTo>
                      <a:pt x="831" y="626"/>
                    </a:lnTo>
                    <a:lnTo>
                      <a:pt x="838" y="610"/>
                    </a:lnTo>
                    <a:lnTo>
                      <a:pt x="844" y="594"/>
                    </a:lnTo>
                    <a:lnTo>
                      <a:pt x="851" y="578"/>
                    </a:lnTo>
                    <a:lnTo>
                      <a:pt x="855" y="561"/>
                    </a:lnTo>
                    <a:lnTo>
                      <a:pt x="861" y="544"/>
                    </a:lnTo>
                    <a:lnTo>
                      <a:pt x="864" y="526"/>
                    </a:lnTo>
                    <a:lnTo>
                      <a:pt x="867" y="508"/>
                    </a:lnTo>
                    <a:lnTo>
                      <a:pt x="871" y="491"/>
                    </a:lnTo>
                    <a:lnTo>
                      <a:pt x="872" y="473"/>
                    </a:lnTo>
                    <a:lnTo>
                      <a:pt x="873" y="454"/>
                    </a:lnTo>
                    <a:lnTo>
                      <a:pt x="874" y="437"/>
                    </a:lnTo>
                    <a:lnTo>
                      <a:pt x="874" y="437"/>
                    </a:lnTo>
                    <a:close/>
                  </a:path>
                </a:pathLst>
              </a:custGeom>
              <a:gradFill flip="none" rotWithShape="1">
                <a:gsLst>
                  <a:gs pos="0">
                    <a:srgbClr val="3A3A3A"/>
                  </a:gs>
                  <a:gs pos="100000">
                    <a:srgbClr val="5B5B5B"/>
                  </a:gs>
                </a:gsLst>
                <a:lin ang="16200000" scaled="0"/>
                <a:tileRect/>
              </a:gradFill>
              <a:ln w="9525">
                <a:noFill/>
                <a:round/>
                <a:headEnd/>
                <a:tailEnd/>
              </a:ln>
            </p:spPr>
            <p:txBody>
              <a:bodyPr vert="horz" wrap="square" lIns="91464" tIns="45732" rIns="91464" bIns="45732" numCol="1" rtlCol="0" anchor="t" anchorCtr="0" compatLnSpc="1">
                <a:prstTxWarp prst="textNoShape">
                  <a:avLst/>
                </a:prstTxWarp>
              </a:bodyPr>
              <a:lstStyle/>
              <a:p>
                <a:pPr rtl="0"/>
                <a:endParaRPr lang="nl-NL" sz="1801" noProof="0"/>
              </a:p>
            </p:txBody>
          </p:sp>
          <p:sp>
            <p:nvSpPr>
              <p:cNvPr id="85" name="Freeform 6">
                <a:extLst>
                  <a:ext uri="{FF2B5EF4-FFF2-40B4-BE49-F238E27FC236}">
                    <a16:creationId xmlns:a16="http://schemas.microsoft.com/office/drawing/2014/main" id="{65ECA545-AB75-3C42-83BC-420555D97F82}"/>
                  </a:ext>
                </a:extLst>
              </p:cNvPr>
              <p:cNvSpPr>
                <a:spLocks/>
              </p:cNvSpPr>
              <p:nvPr/>
            </p:nvSpPr>
            <p:spPr bwMode="auto">
              <a:xfrm flipH="1">
                <a:off x="4380684" y="4558296"/>
                <a:ext cx="397756" cy="866799"/>
              </a:xfrm>
              <a:custGeom>
                <a:avLst/>
                <a:gdLst/>
                <a:ahLst/>
                <a:cxnLst>
                  <a:cxn ang="0">
                    <a:pos x="601" y="0"/>
                  </a:cxn>
                  <a:cxn ang="0">
                    <a:pos x="1194" y="160"/>
                  </a:cxn>
                  <a:cxn ang="0">
                    <a:pos x="597" y="2602"/>
                  </a:cxn>
                  <a:cxn ang="0">
                    <a:pos x="0" y="160"/>
                  </a:cxn>
                  <a:cxn ang="0">
                    <a:pos x="601" y="0"/>
                  </a:cxn>
                </a:cxnLst>
                <a:rect l="0" t="0" r="r" b="b"/>
                <a:pathLst>
                  <a:path w="1194" h="2602">
                    <a:moveTo>
                      <a:pt x="601" y="0"/>
                    </a:moveTo>
                    <a:lnTo>
                      <a:pt x="1194" y="160"/>
                    </a:lnTo>
                    <a:lnTo>
                      <a:pt x="597" y="2602"/>
                    </a:lnTo>
                    <a:lnTo>
                      <a:pt x="0" y="160"/>
                    </a:lnTo>
                    <a:lnTo>
                      <a:pt x="601" y="0"/>
                    </a:lnTo>
                    <a:close/>
                  </a:path>
                </a:pathLst>
              </a:custGeom>
              <a:gradFill flip="none" rotWithShape="1">
                <a:gsLst>
                  <a:gs pos="100000">
                    <a:schemeClr val="accent5"/>
                  </a:gs>
                  <a:gs pos="0">
                    <a:schemeClr val="accent5">
                      <a:lumMod val="50000"/>
                    </a:schemeClr>
                  </a:gs>
                </a:gsLst>
                <a:path path="circle">
                  <a:fillToRect l="100000" t="100000"/>
                </a:path>
                <a:tileRect r="-100000" b="-100000"/>
              </a:gradFill>
              <a:ln w="9525">
                <a:gradFill flip="none" rotWithShape="1">
                  <a:gsLst>
                    <a:gs pos="100000">
                      <a:schemeClr val="accent5"/>
                    </a:gs>
                    <a:gs pos="56000">
                      <a:schemeClr val="tx2"/>
                    </a:gs>
                  </a:gsLst>
                  <a:lin ang="9000000" scaled="0"/>
                  <a:tileRect/>
                </a:gradFill>
                <a:round/>
                <a:headEnd/>
                <a:tailEnd/>
              </a:ln>
              <a:effectLst>
                <a:outerShdw blurRad="50800" dist="38100" dir="14400000">
                  <a:srgbClr val="000000">
                    <a:alpha val="43000"/>
                  </a:srgbClr>
                </a:outerShdw>
              </a:effectLst>
            </p:spPr>
            <p:txBody>
              <a:bodyPr vert="horz" wrap="square" lIns="91464" tIns="45732" rIns="91464" bIns="45732" numCol="1" rtlCol="0" anchor="t" anchorCtr="0" compatLnSpc="1">
                <a:prstTxWarp prst="textNoShape">
                  <a:avLst/>
                </a:prstTxWarp>
              </a:bodyPr>
              <a:lstStyle/>
              <a:p>
                <a:pPr rtl="0"/>
                <a:endParaRPr lang="nl-NL" sz="1801" noProof="0"/>
              </a:p>
            </p:txBody>
          </p:sp>
        </p:grpSp>
      </p:grpSp>
      <p:sp>
        <p:nvSpPr>
          <p:cNvPr id="88" name="Ovaal 87">
            <a:extLst>
              <a:ext uri="{FF2B5EF4-FFF2-40B4-BE49-F238E27FC236}">
                <a16:creationId xmlns:a16="http://schemas.microsoft.com/office/drawing/2014/main" id="{C505211E-7B87-0C4E-9D48-334B30985066}"/>
              </a:ext>
            </a:extLst>
          </p:cNvPr>
          <p:cNvSpPr/>
          <p:nvPr userDrawn="1"/>
        </p:nvSpPr>
        <p:spPr>
          <a:xfrm>
            <a:off x="4575993" y="3830740"/>
            <a:ext cx="117544" cy="156766"/>
          </a:xfrm>
          <a:prstGeom prst="ellipse">
            <a:avLst/>
          </a:prstGeom>
          <a:gradFill flip="none" rotWithShape="1">
            <a:gsLst>
              <a:gs pos="64000">
                <a:srgbClr val="666666"/>
              </a:gs>
              <a:gs pos="46000">
                <a:srgbClr val="A2A2A2"/>
              </a:gs>
              <a:gs pos="39000">
                <a:srgbClr val="ECECEC"/>
              </a:gs>
              <a:gs pos="100000">
                <a:srgbClr val="A2A2A2"/>
              </a:gs>
            </a:gsLst>
            <a:path path="circle">
              <a:fillToRect r="100000" b="100000"/>
            </a:path>
            <a:tileRect l="-100000" t="-100000"/>
          </a:gradFill>
          <a:ln w="19050">
            <a:gradFill flip="none" rotWithShape="1">
              <a:gsLst>
                <a:gs pos="0">
                  <a:srgbClr val="000000"/>
                </a:gs>
                <a:gs pos="100000">
                  <a:srgbClr val="4D4D4D"/>
                </a:gs>
              </a:gsLst>
              <a:lin ang="288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nl-NL" sz="1801" noProof="0"/>
          </a:p>
        </p:txBody>
      </p:sp>
      <p:sp>
        <p:nvSpPr>
          <p:cNvPr id="6" name="Tijdelijke aanduiding voor tekst 5">
            <a:extLst>
              <a:ext uri="{FF2B5EF4-FFF2-40B4-BE49-F238E27FC236}">
                <a16:creationId xmlns:a16="http://schemas.microsoft.com/office/drawing/2014/main" id="{ED93C7A9-ACBE-7449-9613-F623D0826C67}"/>
              </a:ext>
            </a:extLst>
          </p:cNvPr>
          <p:cNvSpPr>
            <a:spLocks noGrp="1"/>
          </p:cNvSpPr>
          <p:nvPr userDrawn="1">
            <p:ph type="body" sz="quarter" idx="10" hasCustomPrompt="1"/>
          </p:nvPr>
        </p:nvSpPr>
        <p:spPr>
          <a:xfrm>
            <a:off x="969512" y="5236850"/>
            <a:ext cx="1904653" cy="498815"/>
          </a:xfrm>
        </p:spPr>
        <p:txBody>
          <a:bodyPr rtlCol="0">
            <a:noAutofit/>
          </a:bodyPr>
          <a:lstStyle>
            <a:lvl1pPr marL="0" indent="0" algn="ctr">
              <a:buNone/>
              <a:defRPr sz="3300" b="1">
                <a:solidFill>
                  <a:srgbClr val="FFE000"/>
                </a:solidFill>
              </a:defRPr>
            </a:lvl1pPr>
          </a:lstStyle>
          <a:p>
            <a:pPr lvl="0" rtl="0"/>
            <a:r>
              <a:rPr lang="nl-NL" noProof="0" dirty="0"/>
              <a:t>Charges</a:t>
            </a:r>
          </a:p>
        </p:txBody>
      </p:sp>
      <p:sp>
        <p:nvSpPr>
          <p:cNvPr id="8" name="Tijdelijke aanduiding voor tekst 7">
            <a:extLst>
              <a:ext uri="{FF2B5EF4-FFF2-40B4-BE49-F238E27FC236}">
                <a16:creationId xmlns:a16="http://schemas.microsoft.com/office/drawing/2014/main" id="{0F05AA76-0F5E-764F-919E-A801A86CD003}"/>
              </a:ext>
            </a:extLst>
          </p:cNvPr>
          <p:cNvSpPr>
            <a:spLocks noGrp="1"/>
          </p:cNvSpPr>
          <p:nvPr userDrawn="1">
            <p:ph type="body" sz="quarter" idx="11" hasCustomPrompt="1"/>
          </p:nvPr>
        </p:nvSpPr>
        <p:spPr>
          <a:xfrm>
            <a:off x="6605488" y="5197120"/>
            <a:ext cx="1946885" cy="479814"/>
          </a:xfrm>
        </p:spPr>
        <p:txBody>
          <a:bodyPr vert="horz" lIns="121899" tIns="60949" rIns="121899" bIns="60949" rtlCol="0">
            <a:noAutofit/>
          </a:bodyPr>
          <a:lstStyle>
            <a:lvl1pPr marL="0" indent="0" algn="ctr">
              <a:buNone/>
              <a:defRPr lang="en-US" sz="3300" b="1" smtClean="0">
                <a:solidFill>
                  <a:srgbClr val="FFE000"/>
                </a:solidFill>
              </a:defRPr>
            </a:lvl1pPr>
            <a:lvl2pPr>
              <a:defRPr lang="en-US" smtClean="0"/>
            </a:lvl2pPr>
            <a:lvl3pPr>
              <a:defRPr lang="en-US" smtClean="0"/>
            </a:lvl3pPr>
            <a:lvl4pPr>
              <a:defRPr lang="en-US" smtClean="0"/>
            </a:lvl4pPr>
            <a:lvl5pPr>
              <a:defRPr lang="en-US"/>
            </a:lvl5pPr>
          </a:lstStyle>
          <a:p>
            <a:pPr marL="342943" lvl="0" indent="-342943" algn="ctr" rtl="0"/>
            <a:r>
              <a:rPr lang="nl-NL" noProof="0" dirty="0" err="1"/>
              <a:t>Produits</a:t>
            </a:r>
            <a:endParaRPr lang="nl-NL" noProof="0" dirty="0"/>
          </a:p>
        </p:txBody>
      </p:sp>
      <p:pic>
        <p:nvPicPr>
          <p:cNvPr id="15" name="Image 14" descr="Une image contenant jaune, arts de la table&#10;&#10;Description générée automatiquement">
            <a:extLst>
              <a:ext uri="{FF2B5EF4-FFF2-40B4-BE49-F238E27FC236}">
                <a16:creationId xmlns:a16="http://schemas.microsoft.com/office/drawing/2014/main" id="{C9B71021-C147-16F8-87D1-DFCA1F7BD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170" y="2924038"/>
            <a:ext cx="883919" cy="707135"/>
          </a:xfrm>
          <a:prstGeom prst="rect">
            <a:avLst/>
          </a:prstGeom>
        </p:spPr>
      </p:pic>
      <p:sp>
        <p:nvSpPr>
          <p:cNvPr id="16" name="ZoneTexte 15">
            <a:extLst>
              <a:ext uri="{FF2B5EF4-FFF2-40B4-BE49-F238E27FC236}">
                <a16:creationId xmlns:a16="http://schemas.microsoft.com/office/drawing/2014/main" id="{34F23FF5-758C-6CC1-3C87-74C0249D1C12}"/>
              </a:ext>
            </a:extLst>
          </p:cNvPr>
          <p:cNvSpPr txBox="1"/>
          <p:nvPr userDrawn="1"/>
        </p:nvSpPr>
        <p:spPr>
          <a:xfrm>
            <a:off x="435429" y="5692070"/>
            <a:ext cx="3709915" cy="369332"/>
          </a:xfrm>
          <a:prstGeom prst="rect">
            <a:avLst/>
          </a:prstGeom>
          <a:noFill/>
        </p:spPr>
        <p:txBody>
          <a:bodyPr wrap="square" rtlCol="0">
            <a:spAutoFit/>
          </a:bodyPr>
          <a:lstStyle/>
          <a:p>
            <a:r>
              <a:rPr lang="fr-FR" dirty="0"/>
              <a:t>1.</a:t>
            </a:r>
          </a:p>
        </p:txBody>
      </p:sp>
      <p:sp>
        <p:nvSpPr>
          <p:cNvPr id="118" name="ZoneTexte 117">
            <a:extLst>
              <a:ext uri="{FF2B5EF4-FFF2-40B4-BE49-F238E27FC236}">
                <a16:creationId xmlns:a16="http://schemas.microsoft.com/office/drawing/2014/main" id="{387C3F9A-A4AD-C4AC-B12E-06FBE1CFB603}"/>
              </a:ext>
            </a:extLst>
          </p:cNvPr>
          <p:cNvSpPr txBox="1"/>
          <p:nvPr userDrawn="1"/>
        </p:nvSpPr>
        <p:spPr>
          <a:xfrm>
            <a:off x="435429" y="5992299"/>
            <a:ext cx="3709915" cy="369332"/>
          </a:xfrm>
          <a:prstGeom prst="rect">
            <a:avLst/>
          </a:prstGeom>
          <a:noFill/>
        </p:spPr>
        <p:txBody>
          <a:bodyPr wrap="square" rtlCol="0">
            <a:spAutoFit/>
          </a:bodyPr>
          <a:lstStyle/>
          <a:p>
            <a:r>
              <a:rPr lang="fr-FR" dirty="0"/>
              <a:t>2.</a:t>
            </a:r>
          </a:p>
        </p:txBody>
      </p:sp>
      <p:sp>
        <p:nvSpPr>
          <p:cNvPr id="119" name="ZoneTexte 118">
            <a:extLst>
              <a:ext uri="{FF2B5EF4-FFF2-40B4-BE49-F238E27FC236}">
                <a16:creationId xmlns:a16="http://schemas.microsoft.com/office/drawing/2014/main" id="{545F6AA5-9F2F-3068-7F64-9EDBA619333D}"/>
              </a:ext>
            </a:extLst>
          </p:cNvPr>
          <p:cNvSpPr txBox="1"/>
          <p:nvPr userDrawn="1"/>
        </p:nvSpPr>
        <p:spPr>
          <a:xfrm>
            <a:off x="435428" y="6315736"/>
            <a:ext cx="3709915" cy="369332"/>
          </a:xfrm>
          <a:prstGeom prst="rect">
            <a:avLst/>
          </a:prstGeom>
          <a:noFill/>
        </p:spPr>
        <p:txBody>
          <a:bodyPr wrap="square" rtlCol="0">
            <a:spAutoFit/>
          </a:bodyPr>
          <a:lstStyle/>
          <a:p>
            <a:r>
              <a:rPr lang="fr-FR" dirty="0"/>
              <a:t>3.</a:t>
            </a:r>
          </a:p>
        </p:txBody>
      </p:sp>
      <p:sp>
        <p:nvSpPr>
          <p:cNvPr id="120" name="ZoneTexte 119">
            <a:extLst>
              <a:ext uri="{FF2B5EF4-FFF2-40B4-BE49-F238E27FC236}">
                <a16:creationId xmlns:a16="http://schemas.microsoft.com/office/drawing/2014/main" id="{71A8DF6B-2E93-D7C9-E4EB-4A23311F588C}"/>
              </a:ext>
            </a:extLst>
          </p:cNvPr>
          <p:cNvSpPr txBox="1"/>
          <p:nvPr userDrawn="1"/>
        </p:nvSpPr>
        <p:spPr>
          <a:xfrm>
            <a:off x="5959410" y="5692070"/>
            <a:ext cx="3709915" cy="369332"/>
          </a:xfrm>
          <a:prstGeom prst="rect">
            <a:avLst/>
          </a:prstGeom>
          <a:noFill/>
        </p:spPr>
        <p:txBody>
          <a:bodyPr wrap="square" rtlCol="0">
            <a:spAutoFit/>
          </a:bodyPr>
          <a:lstStyle/>
          <a:p>
            <a:r>
              <a:rPr lang="fr-FR" dirty="0"/>
              <a:t>1.</a:t>
            </a:r>
          </a:p>
        </p:txBody>
      </p:sp>
      <p:sp>
        <p:nvSpPr>
          <p:cNvPr id="121" name="ZoneTexte 120">
            <a:extLst>
              <a:ext uri="{FF2B5EF4-FFF2-40B4-BE49-F238E27FC236}">
                <a16:creationId xmlns:a16="http://schemas.microsoft.com/office/drawing/2014/main" id="{CE7DDDD9-D73D-17A1-28A0-4B8BC4BE91AE}"/>
              </a:ext>
            </a:extLst>
          </p:cNvPr>
          <p:cNvSpPr txBox="1"/>
          <p:nvPr userDrawn="1"/>
        </p:nvSpPr>
        <p:spPr>
          <a:xfrm>
            <a:off x="5959410" y="5992299"/>
            <a:ext cx="3709915" cy="369332"/>
          </a:xfrm>
          <a:prstGeom prst="rect">
            <a:avLst/>
          </a:prstGeom>
          <a:noFill/>
        </p:spPr>
        <p:txBody>
          <a:bodyPr wrap="square" rtlCol="0">
            <a:spAutoFit/>
          </a:bodyPr>
          <a:lstStyle/>
          <a:p>
            <a:r>
              <a:rPr lang="fr-FR" dirty="0"/>
              <a:t>2.</a:t>
            </a:r>
          </a:p>
        </p:txBody>
      </p:sp>
      <p:sp>
        <p:nvSpPr>
          <p:cNvPr id="122" name="ZoneTexte 121">
            <a:extLst>
              <a:ext uri="{FF2B5EF4-FFF2-40B4-BE49-F238E27FC236}">
                <a16:creationId xmlns:a16="http://schemas.microsoft.com/office/drawing/2014/main" id="{0DDD5C82-B139-C4CA-77B5-DF6069A353D0}"/>
              </a:ext>
            </a:extLst>
          </p:cNvPr>
          <p:cNvSpPr txBox="1"/>
          <p:nvPr userDrawn="1"/>
        </p:nvSpPr>
        <p:spPr>
          <a:xfrm>
            <a:off x="5959409" y="6315736"/>
            <a:ext cx="3709915" cy="369332"/>
          </a:xfrm>
          <a:prstGeom prst="rect">
            <a:avLst/>
          </a:prstGeom>
          <a:noFill/>
        </p:spPr>
        <p:txBody>
          <a:bodyPr wrap="square" rtlCol="0">
            <a:spAutoFit/>
          </a:bodyPr>
          <a:lstStyle/>
          <a:p>
            <a:r>
              <a:rPr lang="fr-FR" dirty="0"/>
              <a:t>3.</a:t>
            </a:r>
          </a:p>
        </p:txBody>
      </p:sp>
      <p:pic>
        <p:nvPicPr>
          <p:cNvPr id="123" name="Image 122" descr="Une image contenant jaune, arts de la table&#10;&#10;Description générée automatiquement">
            <a:extLst>
              <a:ext uri="{FF2B5EF4-FFF2-40B4-BE49-F238E27FC236}">
                <a16:creationId xmlns:a16="http://schemas.microsoft.com/office/drawing/2014/main" id="{CD4866F2-4019-C9E6-C804-1AEA1288E9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9584" y="2886022"/>
            <a:ext cx="883919" cy="707135"/>
          </a:xfrm>
          <a:prstGeom prst="rect">
            <a:avLst/>
          </a:prstGeom>
        </p:spPr>
      </p:pic>
      <p:pic>
        <p:nvPicPr>
          <p:cNvPr id="124" name="Image 123" descr="Une image contenant jaune, arts de la table&#10;&#10;Description générée automatiquement">
            <a:extLst>
              <a:ext uri="{FF2B5EF4-FFF2-40B4-BE49-F238E27FC236}">
                <a16:creationId xmlns:a16="http://schemas.microsoft.com/office/drawing/2014/main" id="{349447EC-6683-EB24-6B1C-DD0D1FBA00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7973" y="2897515"/>
            <a:ext cx="883919" cy="707135"/>
          </a:xfrm>
          <a:prstGeom prst="rect">
            <a:avLst/>
          </a:prstGeom>
        </p:spPr>
      </p:pic>
      <p:pic>
        <p:nvPicPr>
          <p:cNvPr id="129" name="Image 128" descr="Une image contenant jaune, arts de la table&#10;&#10;Description générée automatiquement">
            <a:extLst>
              <a:ext uri="{FF2B5EF4-FFF2-40B4-BE49-F238E27FC236}">
                <a16:creationId xmlns:a16="http://schemas.microsoft.com/office/drawing/2014/main" id="{0408C1B2-3264-A23B-1C1D-0112F720A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4498" y="1806949"/>
            <a:ext cx="883919" cy="707135"/>
          </a:xfrm>
          <a:prstGeom prst="rect">
            <a:avLst/>
          </a:prstGeom>
        </p:spPr>
      </p:pic>
      <p:pic>
        <p:nvPicPr>
          <p:cNvPr id="130" name="Image 129" descr="Une image contenant jaune, arts de la table&#10;&#10;Description générée automatiquement">
            <a:extLst>
              <a:ext uri="{FF2B5EF4-FFF2-40B4-BE49-F238E27FC236}">
                <a16:creationId xmlns:a16="http://schemas.microsoft.com/office/drawing/2014/main" id="{482BC573-413E-2C61-34B1-53A76B7487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6021" y="1791062"/>
            <a:ext cx="883919" cy="707135"/>
          </a:xfrm>
          <a:prstGeom prst="rect">
            <a:avLst/>
          </a:prstGeom>
        </p:spPr>
      </p:pic>
      <p:pic>
        <p:nvPicPr>
          <p:cNvPr id="131" name="Image 130" descr="Une image contenant jaune, arts de la table&#10;&#10;Description générée automatiquement">
            <a:extLst>
              <a:ext uri="{FF2B5EF4-FFF2-40B4-BE49-F238E27FC236}">
                <a16:creationId xmlns:a16="http://schemas.microsoft.com/office/drawing/2014/main" id="{4533533F-65AF-134B-97F9-FABB139BD6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5335" y="2171140"/>
            <a:ext cx="883919" cy="707135"/>
          </a:xfrm>
          <a:prstGeom prst="rect">
            <a:avLst/>
          </a:prstGeom>
        </p:spPr>
      </p:pic>
      <p:pic>
        <p:nvPicPr>
          <p:cNvPr id="132" name="Image 131" descr="Une image contenant jaune, arts de la table&#10;&#10;Description générée automatiquement">
            <a:extLst>
              <a:ext uri="{FF2B5EF4-FFF2-40B4-BE49-F238E27FC236}">
                <a16:creationId xmlns:a16="http://schemas.microsoft.com/office/drawing/2014/main" id="{D93E2F61-00C6-645A-C660-24501A79DC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7881" y="2178887"/>
            <a:ext cx="883919" cy="707135"/>
          </a:xfrm>
          <a:prstGeom prst="rect">
            <a:avLst/>
          </a:prstGeom>
        </p:spPr>
      </p:pic>
      <p:pic>
        <p:nvPicPr>
          <p:cNvPr id="133" name="Image 132" descr="Une image contenant jaune, arts de la table&#10;&#10;Description générée automatiquement">
            <a:extLst>
              <a:ext uri="{FF2B5EF4-FFF2-40B4-BE49-F238E27FC236}">
                <a16:creationId xmlns:a16="http://schemas.microsoft.com/office/drawing/2014/main" id="{F7BB960F-628C-AAC1-88B5-3B3CF9D6CA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1198" y="2624063"/>
            <a:ext cx="883919" cy="707135"/>
          </a:xfrm>
          <a:prstGeom prst="rect">
            <a:avLst/>
          </a:prstGeom>
        </p:spPr>
      </p:pic>
      <p:sp>
        <p:nvSpPr>
          <p:cNvPr id="134" name="ZoneTexte 133">
            <a:extLst>
              <a:ext uri="{FF2B5EF4-FFF2-40B4-BE49-F238E27FC236}">
                <a16:creationId xmlns:a16="http://schemas.microsoft.com/office/drawing/2014/main" id="{9C254CC4-F78F-2504-38BE-9D206F5C7E7A}"/>
              </a:ext>
            </a:extLst>
          </p:cNvPr>
          <p:cNvSpPr txBox="1"/>
          <p:nvPr userDrawn="1"/>
        </p:nvSpPr>
        <p:spPr>
          <a:xfrm>
            <a:off x="130061" y="6626525"/>
            <a:ext cx="5549900" cy="231475"/>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700" dirty="0">
                <a:latin typeface="Myriad Pro"/>
                <a:cs typeface="Myriad Pro"/>
              </a:rPr>
              <a:t>© FFRS. Tous droits réservés. Protégé et confidentiel. Document strictement réservé à la FFRS et ses structures affiliées</a:t>
            </a:r>
            <a:endParaRPr lang="fr-FR" sz="700" dirty="0"/>
          </a:p>
          <a:p>
            <a:pPr marL="0" indent="0" algn="r">
              <a:buNone/>
            </a:pPr>
            <a:endParaRPr lang="fr-FR" sz="700" b="1" dirty="0">
              <a:latin typeface="Myriad Pro"/>
              <a:cs typeface="Myriad Pro"/>
            </a:endParaRPr>
          </a:p>
        </p:txBody>
      </p:sp>
      <p:sp>
        <p:nvSpPr>
          <p:cNvPr id="25" name="ZoneTexte 24">
            <a:extLst>
              <a:ext uri="{FF2B5EF4-FFF2-40B4-BE49-F238E27FC236}">
                <a16:creationId xmlns:a16="http://schemas.microsoft.com/office/drawing/2014/main" id="{9BDAB773-0ABD-8328-FBF7-4484912BFB88}"/>
              </a:ext>
            </a:extLst>
          </p:cNvPr>
          <p:cNvSpPr txBox="1"/>
          <p:nvPr userDrawn="1"/>
        </p:nvSpPr>
        <p:spPr>
          <a:xfrm>
            <a:off x="1402080" y="304800"/>
            <a:ext cx="6727174" cy="461665"/>
          </a:xfrm>
          <a:prstGeom prst="rect">
            <a:avLst/>
          </a:prstGeom>
          <a:noFill/>
        </p:spPr>
        <p:txBody>
          <a:bodyPr wrap="square" rtlCol="0">
            <a:spAutoFit/>
          </a:bodyPr>
          <a:lstStyle/>
          <a:p>
            <a:r>
              <a:rPr lang="fr-FR" sz="2400" b="1" kern="1200" dirty="0">
                <a:solidFill>
                  <a:schemeClr val="tx1"/>
                </a:solidFill>
                <a:latin typeface="Myriad Pro"/>
                <a:ea typeface="+mn-ea"/>
                <a:cs typeface="+mn-cs"/>
              </a:rPr>
              <a:t>TITRE</a:t>
            </a:r>
          </a:p>
        </p:txBody>
      </p:sp>
    </p:spTree>
    <p:extLst>
      <p:ext uri="{BB962C8B-B14F-4D97-AF65-F5344CB8AC3E}">
        <p14:creationId xmlns:p14="http://schemas.microsoft.com/office/powerpoint/2010/main" val="10490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900000">
                                      <p:cBhvr>
                                        <p:cTn id="14" dur="2000" fill="hold"/>
                                        <p:tgtEl>
                                          <p:spTgt spid="29"/>
                                        </p:tgtEl>
                                        <p:attrNameLst>
                                          <p:attrName>r</p:attrName>
                                        </p:attrNameLst>
                                      </p:cBhvr>
                                    </p:animRot>
                                  </p:childTnLst>
                                </p:cTn>
                              </p:par>
                              <p:par>
                                <p:cTn id="15" presetID="42" presetClass="path" presetSubtype="0" accel="50000" decel="50000" fill="hold" nodeType="withEffect">
                                  <p:stCondLst>
                                    <p:cond delay="0"/>
                                  </p:stCondLst>
                                  <p:childTnLst>
                                    <p:animMotion origin="layout" path="M -3.88889E-6 -4.81481E-6 L -0.00017 0.097 " pathEditMode="relative" rAng="0" ptsTypes="AA">
                                      <p:cBhvr>
                                        <p:cTn id="16" dur="2000" fill="hold"/>
                                        <p:tgtEl>
                                          <p:spTgt spid="91"/>
                                        </p:tgtEl>
                                        <p:attrNameLst>
                                          <p:attrName>ppt_x</p:attrName>
                                          <p:attrName>ppt_y</p:attrName>
                                        </p:attrNameLst>
                                      </p:cBhvr>
                                      <p:rCtr x="-17" y="4838"/>
                                    </p:animMotion>
                                  </p:childTnLst>
                                </p:cTn>
                              </p:par>
                              <p:par>
                                <p:cTn id="17" presetID="64" presetClass="path" presetSubtype="0" accel="50000" decel="50000" fill="hold" nodeType="withEffect">
                                  <p:stCondLst>
                                    <p:cond delay="0"/>
                                  </p:stCondLst>
                                  <p:childTnLst>
                                    <p:animMotion origin="layout" path="M -2.77778E-7 2.96296E-6 L -0.01371 -0.08912 " pathEditMode="relative" rAng="0" ptsTypes="AA">
                                      <p:cBhvr>
                                        <p:cTn id="18" dur="2000" fill="hold"/>
                                        <p:tgtEl>
                                          <p:spTgt spid="7"/>
                                        </p:tgtEl>
                                        <p:attrNameLst>
                                          <p:attrName>ppt_x</p:attrName>
                                          <p:attrName>ppt_y</p:attrName>
                                        </p:attrNameLst>
                                      </p:cBhvr>
                                      <p:rCtr x="-694" y="-4468"/>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fade">
                                      <p:cBhvr>
                                        <p:cTn id="26" dur="500"/>
                                        <p:tgtEl>
                                          <p:spTgt spid="123"/>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fade">
                                      <p:cBhvr>
                                        <p:cTn id="30" dur="500"/>
                                        <p:tgtEl>
                                          <p:spTgt spid="1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500"/>
                                        <p:tgtEl>
                                          <p:spTgt spid="1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fade">
                                      <p:cBhvr>
                                        <p:cTn id="39" dur="500"/>
                                        <p:tgtEl>
                                          <p:spTgt spid="119"/>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300000">
                                      <p:cBhvr>
                                        <p:cTn id="43" dur="2000" fill="hold"/>
                                        <p:tgtEl>
                                          <p:spTgt spid="29"/>
                                        </p:tgtEl>
                                        <p:attrNameLst>
                                          <p:attrName>r</p:attrName>
                                        </p:attrNameLst>
                                      </p:cBhvr>
                                    </p:animRot>
                                  </p:childTnLst>
                                </p:cTn>
                              </p:par>
                              <p:par>
                                <p:cTn id="44" presetID="64" presetClass="path" presetSubtype="0" accel="50000" decel="50000" fill="hold" nodeType="withEffect">
                                  <p:stCondLst>
                                    <p:cond delay="0"/>
                                  </p:stCondLst>
                                  <p:childTnLst>
                                    <p:animMotion origin="layout" path="M -0.00017 0.097 L -0.00104 0.05602 " pathEditMode="relative" rAng="0" ptsTypes="AA">
                                      <p:cBhvr>
                                        <p:cTn id="45" dur="2000" fill="hold"/>
                                        <p:tgtEl>
                                          <p:spTgt spid="91"/>
                                        </p:tgtEl>
                                        <p:attrNameLst>
                                          <p:attrName>ppt_x</p:attrName>
                                          <p:attrName>ppt_y</p:attrName>
                                        </p:attrNameLst>
                                      </p:cBhvr>
                                      <p:rCtr x="-52" y="-2060"/>
                                    </p:animMotion>
                                  </p:childTnLst>
                                </p:cTn>
                              </p:par>
                              <p:par>
                                <p:cTn id="46" presetID="42" presetClass="path" presetSubtype="0" accel="50000" decel="50000" fill="hold" nodeType="withEffect">
                                  <p:stCondLst>
                                    <p:cond delay="0"/>
                                  </p:stCondLst>
                                  <p:childTnLst>
                                    <p:animMotion origin="layout" path="M -0.01371 -0.08912 L -0.00851 -0.0588 " pathEditMode="relative" rAng="0" ptsTypes="AA">
                                      <p:cBhvr>
                                        <p:cTn id="47" dur="2000" fill="hold"/>
                                        <p:tgtEl>
                                          <p:spTgt spid="7"/>
                                        </p:tgtEl>
                                        <p:attrNameLst>
                                          <p:attrName>ppt_x</p:attrName>
                                          <p:attrName>ppt_y</p:attrName>
                                        </p:attrNameLst>
                                      </p:cBhvr>
                                      <p:rCtr x="260" y="1505"/>
                                    </p:animMotion>
                                  </p:childTnLst>
                                </p:cTn>
                              </p:par>
                              <p:par>
                                <p:cTn id="48" presetID="64" presetClass="path" presetSubtype="0" accel="50000" decel="50000" fill="hold" nodeType="withEffect">
                                  <p:stCondLst>
                                    <p:cond delay="0"/>
                                  </p:stCondLst>
                                  <p:childTnLst>
                                    <p:animMotion origin="layout" path="M -2.77778E-6 2.22222E-6 L -0.00364 -0.05232 " pathEditMode="relative" rAng="0" ptsTypes="AA">
                                      <p:cBhvr>
                                        <p:cTn id="49" dur="2000" fill="hold"/>
                                        <p:tgtEl>
                                          <p:spTgt spid="15"/>
                                        </p:tgtEl>
                                        <p:attrNameLst>
                                          <p:attrName>ppt_x</p:attrName>
                                          <p:attrName>ppt_y</p:attrName>
                                        </p:attrNameLst>
                                      </p:cBhvr>
                                      <p:rCtr x="-191" y="-2616"/>
                                    </p:animMotion>
                                  </p:childTnLst>
                                </p:cTn>
                              </p:par>
                              <p:par>
                                <p:cTn id="50" presetID="64" presetClass="path" presetSubtype="0" accel="50000" decel="50000" fill="hold" nodeType="withEffect">
                                  <p:stCondLst>
                                    <p:cond delay="0"/>
                                  </p:stCondLst>
                                  <p:childTnLst>
                                    <p:animMotion origin="layout" path="M 2.22222E-6 -2.22222E-6 L -0.00365 -0.05231 " pathEditMode="relative" rAng="0" ptsTypes="AA">
                                      <p:cBhvr>
                                        <p:cTn id="51" dur="2000" fill="hold"/>
                                        <p:tgtEl>
                                          <p:spTgt spid="123"/>
                                        </p:tgtEl>
                                        <p:attrNameLst>
                                          <p:attrName>ppt_x</p:attrName>
                                          <p:attrName>ppt_y</p:attrName>
                                        </p:attrNameLst>
                                      </p:cBhvr>
                                      <p:rCtr x="-191" y="-2616"/>
                                    </p:animMotion>
                                  </p:childTnLst>
                                </p:cTn>
                              </p:par>
                              <p:par>
                                <p:cTn id="52" presetID="64" presetClass="path" presetSubtype="0" accel="50000" decel="50000" fill="hold" nodeType="withEffect">
                                  <p:stCondLst>
                                    <p:cond delay="0"/>
                                  </p:stCondLst>
                                  <p:childTnLst>
                                    <p:animMotion origin="layout" path="M -2.77778E-6 -4.07407E-6 L -0.00364 -0.05231 " pathEditMode="relative" rAng="0" ptsTypes="AA">
                                      <p:cBhvr>
                                        <p:cTn id="53" dur="2000" fill="hold"/>
                                        <p:tgtEl>
                                          <p:spTgt spid="124"/>
                                        </p:tgtEl>
                                        <p:attrNameLst>
                                          <p:attrName>ppt_x</p:attrName>
                                          <p:attrName>ppt_y</p:attrName>
                                        </p:attrNameLst>
                                      </p:cBhvr>
                                      <p:rCtr x="-191" y="-2616"/>
                                    </p:animMotion>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fade">
                                      <p:cBhvr>
                                        <p:cTn id="57" dur="500"/>
                                        <p:tgtEl>
                                          <p:spTgt spid="129"/>
                                        </p:tgtEl>
                                      </p:cBhvr>
                                    </p:animEffect>
                                  </p:childTnLst>
                                </p:cTn>
                              </p:par>
                              <p:par>
                                <p:cTn id="58" presetID="10" presetClass="entr" presetSubtype="0" fill="hold" nodeType="withEffect">
                                  <p:stCondLst>
                                    <p:cond delay="0"/>
                                  </p:stCondLst>
                                  <p:childTnLst>
                                    <p:set>
                                      <p:cBhvr>
                                        <p:cTn id="59" dur="1" fill="hold">
                                          <p:stCondLst>
                                            <p:cond delay="0"/>
                                          </p:stCondLst>
                                        </p:cTn>
                                        <p:tgtEl>
                                          <p:spTgt spid="130"/>
                                        </p:tgtEl>
                                        <p:attrNameLst>
                                          <p:attrName>style.visibility</p:attrName>
                                        </p:attrNameLst>
                                      </p:cBhvr>
                                      <p:to>
                                        <p:strVal val="visible"/>
                                      </p:to>
                                    </p:set>
                                    <p:animEffect transition="in" filter="fade">
                                      <p:cBhvr>
                                        <p:cTn id="60" dur="500"/>
                                        <p:tgtEl>
                                          <p:spTgt spid="1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fade">
                                      <p:cBhvr>
                                        <p:cTn id="63" dur="500"/>
                                        <p:tgtEl>
                                          <p:spTgt spid="120"/>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mph" presetSubtype="0" fill="hold" nodeType="clickEffect">
                                  <p:stCondLst>
                                    <p:cond delay="0"/>
                                  </p:stCondLst>
                                  <p:childTnLst>
                                    <p:animRot by="300000">
                                      <p:cBhvr>
                                        <p:cTn id="67" dur="2000" fill="hold"/>
                                        <p:tgtEl>
                                          <p:spTgt spid="29"/>
                                        </p:tgtEl>
                                        <p:attrNameLst>
                                          <p:attrName>r</p:attrName>
                                        </p:attrNameLst>
                                      </p:cBhvr>
                                    </p:animRot>
                                  </p:childTnLst>
                                </p:cTn>
                              </p:par>
                              <p:par>
                                <p:cTn id="68" presetID="64" presetClass="path" presetSubtype="0" accel="50000" decel="50000" fill="hold" nodeType="withEffect">
                                  <p:stCondLst>
                                    <p:cond delay="0"/>
                                  </p:stCondLst>
                                  <p:childTnLst>
                                    <p:animMotion origin="layout" path="M -0.00104 0.05602 L 1.94444E-6 2.22222E-6 " pathEditMode="relative" rAng="0" ptsTypes="AA">
                                      <p:cBhvr>
                                        <p:cTn id="69" dur="2000" fill="hold"/>
                                        <p:tgtEl>
                                          <p:spTgt spid="91"/>
                                        </p:tgtEl>
                                        <p:attrNameLst>
                                          <p:attrName>ppt_x</p:attrName>
                                          <p:attrName>ppt_y</p:attrName>
                                        </p:attrNameLst>
                                      </p:cBhvr>
                                      <p:rCtr x="-139" y="-2153"/>
                                    </p:animMotion>
                                  </p:childTnLst>
                                </p:cTn>
                              </p:par>
                              <p:par>
                                <p:cTn id="70" presetID="42" presetClass="path" presetSubtype="0" accel="50000" decel="50000" fill="hold" nodeType="withEffect">
                                  <p:stCondLst>
                                    <p:cond delay="0"/>
                                  </p:stCondLst>
                                  <p:childTnLst>
                                    <p:animMotion origin="layout" path="M -0.00851 -0.0588 L -2.77778E-7 2.96296E-6 " pathEditMode="relative" rAng="0" ptsTypes="AA">
                                      <p:cBhvr>
                                        <p:cTn id="71" dur="2000" fill="hold"/>
                                        <p:tgtEl>
                                          <p:spTgt spid="7"/>
                                        </p:tgtEl>
                                        <p:attrNameLst>
                                          <p:attrName>ppt_x</p:attrName>
                                          <p:attrName>ppt_y</p:attrName>
                                        </p:attrNameLst>
                                      </p:cBhvr>
                                      <p:rCtr x="417" y="2940"/>
                                    </p:animMotion>
                                  </p:childTnLst>
                                </p:cTn>
                              </p:par>
                              <p:par>
                                <p:cTn id="72" presetID="64" presetClass="path" presetSubtype="0" accel="50000" decel="50000" fill="hold" nodeType="withEffect">
                                  <p:stCondLst>
                                    <p:cond delay="0"/>
                                  </p:stCondLst>
                                  <p:childTnLst>
                                    <p:animMotion origin="layout" path="M -0.00364 -0.05232 L -0.00746 -0.1162 " pathEditMode="relative" rAng="0" ptsTypes="AA">
                                      <p:cBhvr>
                                        <p:cTn id="73" dur="2000" fill="hold"/>
                                        <p:tgtEl>
                                          <p:spTgt spid="15"/>
                                        </p:tgtEl>
                                        <p:attrNameLst>
                                          <p:attrName>ppt_x</p:attrName>
                                          <p:attrName>ppt_y</p:attrName>
                                        </p:attrNameLst>
                                      </p:cBhvr>
                                      <p:rCtr x="0" y="-2639"/>
                                    </p:animMotion>
                                  </p:childTnLst>
                                </p:cTn>
                              </p:par>
                              <p:par>
                                <p:cTn id="74" presetID="64" presetClass="path" presetSubtype="0" accel="50000" decel="50000" fill="hold" nodeType="withEffect">
                                  <p:stCondLst>
                                    <p:cond delay="0"/>
                                  </p:stCondLst>
                                  <p:childTnLst>
                                    <p:animMotion origin="layout" path="M -0.00365 -0.05231 L -0.00747 -0.1162 " pathEditMode="relative" rAng="0" ptsTypes="AA">
                                      <p:cBhvr>
                                        <p:cTn id="75" dur="2000" fill="hold"/>
                                        <p:tgtEl>
                                          <p:spTgt spid="123"/>
                                        </p:tgtEl>
                                        <p:attrNameLst>
                                          <p:attrName>ppt_x</p:attrName>
                                          <p:attrName>ppt_y</p:attrName>
                                        </p:attrNameLst>
                                      </p:cBhvr>
                                      <p:rCtr x="-191" y="-3194"/>
                                    </p:animMotion>
                                  </p:childTnLst>
                                </p:cTn>
                              </p:par>
                              <p:par>
                                <p:cTn id="76" presetID="64" presetClass="path" presetSubtype="0" accel="50000" decel="50000" fill="hold" nodeType="withEffect">
                                  <p:stCondLst>
                                    <p:cond delay="0"/>
                                  </p:stCondLst>
                                  <p:childTnLst>
                                    <p:animMotion origin="layout" path="M -0.00364 -0.05231 L -0.00746 -0.1162 " pathEditMode="relative" rAng="0" ptsTypes="AA">
                                      <p:cBhvr>
                                        <p:cTn id="77" dur="2000" fill="hold"/>
                                        <p:tgtEl>
                                          <p:spTgt spid="124"/>
                                        </p:tgtEl>
                                        <p:attrNameLst>
                                          <p:attrName>ppt_x</p:attrName>
                                          <p:attrName>ppt_y</p:attrName>
                                        </p:attrNameLst>
                                      </p:cBhvr>
                                      <p:rCtr x="-191" y="-3194"/>
                                    </p:animMotion>
                                  </p:childTnLst>
                                </p:cTn>
                              </p:par>
                              <p:par>
                                <p:cTn id="78" presetID="42" presetClass="path" presetSubtype="0" accel="50000" decel="50000" fill="hold" nodeType="withEffect">
                                  <p:stCondLst>
                                    <p:cond delay="0"/>
                                  </p:stCondLst>
                                  <p:childTnLst>
                                    <p:animMotion origin="layout" path="M 1.38889E-6 3.7037E-6 L -0.00035 0.05601 " pathEditMode="relative" rAng="0" ptsTypes="AA">
                                      <p:cBhvr>
                                        <p:cTn id="79" dur="2000" fill="hold"/>
                                        <p:tgtEl>
                                          <p:spTgt spid="129"/>
                                        </p:tgtEl>
                                        <p:attrNameLst>
                                          <p:attrName>ppt_x</p:attrName>
                                          <p:attrName>ppt_y</p:attrName>
                                        </p:attrNameLst>
                                      </p:cBhvr>
                                      <p:rCtr x="-17" y="2801"/>
                                    </p:animMotion>
                                  </p:childTnLst>
                                </p:cTn>
                              </p:par>
                              <p:par>
                                <p:cTn id="80" presetID="42" presetClass="path" presetSubtype="0" accel="50000" decel="50000" fill="hold" nodeType="withEffect">
                                  <p:stCondLst>
                                    <p:cond delay="0"/>
                                  </p:stCondLst>
                                  <p:childTnLst>
                                    <p:animMotion origin="layout" path="M -2.5E-6 -1.48148E-6 L -0.00034 0.05602 " pathEditMode="relative" rAng="0" ptsTypes="AA">
                                      <p:cBhvr>
                                        <p:cTn id="81" dur="2000" fill="hold"/>
                                        <p:tgtEl>
                                          <p:spTgt spid="130"/>
                                        </p:tgtEl>
                                        <p:attrNameLst>
                                          <p:attrName>ppt_x</p:attrName>
                                          <p:attrName>ppt_y</p:attrName>
                                        </p:attrNameLst>
                                      </p:cBhvr>
                                      <p:rCtr x="-17" y="2801"/>
                                    </p:animMotion>
                                  </p:childTnLst>
                                </p:cTn>
                              </p:par>
                            </p:childTnLst>
                          </p:cTn>
                        </p:par>
                        <p:par>
                          <p:cTn id="82" fill="hold">
                            <p:stCondLst>
                              <p:cond delay="2000"/>
                            </p:stCondLst>
                            <p:childTnLst>
                              <p:par>
                                <p:cTn id="83" presetID="10" presetClass="entr" presetSubtype="0" fill="hold"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fade">
                                      <p:cBhvr>
                                        <p:cTn id="85" dur="500"/>
                                        <p:tgtEl>
                                          <p:spTgt spid="131"/>
                                        </p:tgtEl>
                                      </p:cBhvr>
                                    </p:animEffect>
                                  </p:childTnLst>
                                </p:cTn>
                              </p:par>
                              <p:par>
                                <p:cTn id="86" presetID="10" presetClass="entr" presetSubtype="0" fill="hold" nodeType="withEffect">
                                  <p:stCondLst>
                                    <p:cond delay="0"/>
                                  </p:stCondLst>
                                  <p:childTnLst>
                                    <p:set>
                                      <p:cBhvr>
                                        <p:cTn id="87" dur="1" fill="hold">
                                          <p:stCondLst>
                                            <p:cond delay="0"/>
                                          </p:stCondLst>
                                        </p:cTn>
                                        <p:tgtEl>
                                          <p:spTgt spid="132"/>
                                        </p:tgtEl>
                                        <p:attrNameLst>
                                          <p:attrName>style.visibility</p:attrName>
                                        </p:attrNameLst>
                                      </p:cBhvr>
                                      <p:to>
                                        <p:strVal val="visible"/>
                                      </p:to>
                                    </p:set>
                                    <p:animEffect transition="in" filter="fade">
                                      <p:cBhvr>
                                        <p:cTn id="88" dur="500"/>
                                        <p:tgtEl>
                                          <p:spTgt spid="1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1"/>
                                        </p:tgtEl>
                                        <p:attrNameLst>
                                          <p:attrName>style.visibility</p:attrName>
                                        </p:attrNameLst>
                                      </p:cBhvr>
                                      <p:to>
                                        <p:strVal val="visible"/>
                                      </p:to>
                                    </p:set>
                                    <p:animEffect transition="in" filter="fade">
                                      <p:cBhvr>
                                        <p:cTn id="91" dur="500"/>
                                        <p:tgtEl>
                                          <p:spTgt spid="121"/>
                                        </p:tgtEl>
                                      </p:cBhvr>
                                    </p:animEffect>
                                  </p:childTnLst>
                                </p:cTn>
                              </p:par>
                            </p:childTnLst>
                          </p:cTn>
                        </p:par>
                      </p:childTnLst>
                    </p:cTn>
                  </p:par>
                  <p:par>
                    <p:cTn id="92" fill="hold">
                      <p:stCondLst>
                        <p:cond delay="indefinite"/>
                      </p:stCondLst>
                      <p:childTnLst>
                        <p:par>
                          <p:cTn id="93" fill="hold">
                            <p:stCondLst>
                              <p:cond delay="0"/>
                            </p:stCondLst>
                            <p:childTnLst>
                              <p:par>
                                <p:cTn id="94" presetID="8" presetClass="emph" presetSubtype="0" fill="hold" nodeType="clickEffect">
                                  <p:stCondLst>
                                    <p:cond delay="0"/>
                                  </p:stCondLst>
                                  <p:childTnLst>
                                    <p:animRot by="600000">
                                      <p:cBhvr>
                                        <p:cTn id="95" dur="2000" fill="hold"/>
                                        <p:tgtEl>
                                          <p:spTgt spid="29"/>
                                        </p:tgtEl>
                                        <p:attrNameLst>
                                          <p:attrName>r</p:attrName>
                                        </p:attrNameLst>
                                      </p:cBhvr>
                                    </p:animRot>
                                  </p:childTnLst>
                                </p:cTn>
                              </p:par>
                              <p:par>
                                <p:cTn id="96" presetID="64" presetClass="path" presetSubtype="0" accel="50000" decel="50000" fill="hold" nodeType="withEffect">
                                  <p:stCondLst>
                                    <p:cond delay="0"/>
                                  </p:stCondLst>
                                  <p:childTnLst>
                                    <p:animMotion origin="layout" path="M -3.88889E-6 -4.81481E-6 L 0.00487 -0.06111 " pathEditMode="relative" rAng="0" ptsTypes="AA">
                                      <p:cBhvr>
                                        <p:cTn id="97" dur="2000" fill="hold"/>
                                        <p:tgtEl>
                                          <p:spTgt spid="91"/>
                                        </p:tgtEl>
                                        <p:attrNameLst>
                                          <p:attrName>ppt_x</p:attrName>
                                          <p:attrName>ppt_y</p:attrName>
                                        </p:attrNameLst>
                                      </p:cBhvr>
                                      <p:rCtr x="243" y="-3056"/>
                                    </p:animMotion>
                                  </p:childTnLst>
                                </p:cTn>
                              </p:par>
                              <p:par>
                                <p:cTn id="98" presetID="42" presetClass="path" presetSubtype="0" accel="50000" decel="50000" fill="hold" nodeType="withEffect">
                                  <p:stCondLst>
                                    <p:cond delay="0"/>
                                  </p:stCondLst>
                                  <p:childTnLst>
                                    <p:animMotion origin="layout" path="M -2.77778E-7 2.96296E-6 L -0.00226 0.06342 " pathEditMode="relative" rAng="0" ptsTypes="AA">
                                      <p:cBhvr>
                                        <p:cTn id="99" dur="2000" fill="hold"/>
                                        <p:tgtEl>
                                          <p:spTgt spid="7"/>
                                        </p:tgtEl>
                                        <p:attrNameLst>
                                          <p:attrName>ppt_x</p:attrName>
                                          <p:attrName>ppt_y</p:attrName>
                                        </p:attrNameLst>
                                      </p:cBhvr>
                                      <p:rCtr x="-122" y="3171"/>
                                    </p:animMotion>
                                  </p:childTnLst>
                                </p:cTn>
                              </p:par>
                              <p:par>
                                <p:cTn id="100" presetID="64" presetClass="path" presetSubtype="0" accel="50000" decel="50000" fill="hold" nodeType="withEffect">
                                  <p:stCondLst>
                                    <p:cond delay="0"/>
                                  </p:stCondLst>
                                  <p:childTnLst>
                                    <p:animMotion origin="layout" path="M -0.00746 -0.11621 L -0.00746 -0.17292 " pathEditMode="relative" rAng="0" ptsTypes="AA">
                                      <p:cBhvr>
                                        <p:cTn id="101" dur="2000" fill="hold"/>
                                        <p:tgtEl>
                                          <p:spTgt spid="15"/>
                                        </p:tgtEl>
                                        <p:attrNameLst>
                                          <p:attrName>ppt_x</p:attrName>
                                          <p:attrName>ppt_y</p:attrName>
                                        </p:attrNameLst>
                                      </p:cBhvr>
                                      <p:rCtr x="0" y="-2847"/>
                                    </p:animMotion>
                                  </p:childTnLst>
                                </p:cTn>
                              </p:par>
                              <p:par>
                                <p:cTn id="102" presetID="64" presetClass="path" presetSubtype="0" accel="50000" decel="50000" fill="hold" nodeType="withEffect">
                                  <p:stCondLst>
                                    <p:cond delay="0"/>
                                  </p:stCondLst>
                                  <p:childTnLst>
                                    <p:animMotion origin="layout" path="M -0.00747 -0.1162 L -0.00747 -0.17291 " pathEditMode="relative" rAng="0" ptsTypes="AA">
                                      <p:cBhvr>
                                        <p:cTn id="103" dur="2000" fill="hold"/>
                                        <p:tgtEl>
                                          <p:spTgt spid="123"/>
                                        </p:tgtEl>
                                        <p:attrNameLst>
                                          <p:attrName>ppt_x</p:attrName>
                                          <p:attrName>ppt_y</p:attrName>
                                        </p:attrNameLst>
                                      </p:cBhvr>
                                      <p:rCtr x="0" y="-2847"/>
                                    </p:animMotion>
                                  </p:childTnLst>
                                </p:cTn>
                              </p:par>
                              <p:par>
                                <p:cTn id="104" presetID="64" presetClass="path" presetSubtype="0" accel="50000" decel="50000" fill="hold" nodeType="withEffect">
                                  <p:stCondLst>
                                    <p:cond delay="0"/>
                                  </p:stCondLst>
                                  <p:childTnLst>
                                    <p:animMotion origin="layout" path="M -0.00746 -0.1162 L -0.00746 -0.17291 " pathEditMode="relative" rAng="0" ptsTypes="AA">
                                      <p:cBhvr>
                                        <p:cTn id="105" dur="2000" fill="hold"/>
                                        <p:tgtEl>
                                          <p:spTgt spid="124"/>
                                        </p:tgtEl>
                                        <p:attrNameLst>
                                          <p:attrName>ppt_x</p:attrName>
                                          <p:attrName>ppt_y</p:attrName>
                                        </p:attrNameLst>
                                      </p:cBhvr>
                                      <p:rCtr x="0" y="-2847"/>
                                    </p:animMotion>
                                  </p:childTnLst>
                                </p:cTn>
                              </p:par>
                              <p:par>
                                <p:cTn id="106" presetID="64" presetClass="path" presetSubtype="0" accel="50000" decel="50000" fill="hold" nodeType="withEffect">
                                  <p:stCondLst>
                                    <p:cond delay="0"/>
                                  </p:stCondLst>
                                  <p:childTnLst>
                                    <p:animMotion origin="layout" path="M -0.00035 0.05601 L -0.00035 0.12314 " pathEditMode="relative" rAng="0" ptsTypes="AA">
                                      <p:cBhvr>
                                        <p:cTn id="107" dur="2000" fill="hold"/>
                                        <p:tgtEl>
                                          <p:spTgt spid="129"/>
                                        </p:tgtEl>
                                        <p:attrNameLst>
                                          <p:attrName>ppt_x</p:attrName>
                                          <p:attrName>ppt_y</p:attrName>
                                        </p:attrNameLst>
                                      </p:cBhvr>
                                      <p:rCtr x="0" y="3356"/>
                                    </p:animMotion>
                                  </p:childTnLst>
                                </p:cTn>
                              </p:par>
                              <p:par>
                                <p:cTn id="108" presetID="64" presetClass="path" presetSubtype="0" accel="50000" decel="50000" fill="hold" nodeType="withEffect">
                                  <p:stCondLst>
                                    <p:cond delay="0"/>
                                  </p:stCondLst>
                                  <p:childTnLst>
                                    <p:animMotion origin="layout" path="M -0.00034 0.05602 L -0.00034 0.12315 " pathEditMode="relative" rAng="0" ptsTypes="AA">
                                      <p:cBhvr>
                                        <p:cTn id="109" dur="2000" fill="hold"/>
                                        <p:tgtEl>
                                          <p:spTgt spid="130"/>
                                        </p:tgtEl>
                                        <p:attrNameLst>
                                          <p:attrName>ppt_x</p:attrName>
                                          <p:attrName>ppt_y</p:attrName>
                                        </p:attrNameLst>
                                      </p:cBhvr>
                                      <p:rCtr x="0" y="3356"/>
                                    </p:animMotion>
                                  </p:childTnLst>
                                </p:cTn>
                              </p:par>
                              <p:par>
                                <p:cTn id="110" presetID="42" presetClass="path" presetSubtype="0" accel="50000" decel="50000" fill="hold" nodeType="withEffect">
                                  <p:stCondLst>
                                    <p:cond delay="0"/>
                                  </p:stCondLst>
                                  <p:childTnLst>
                                    <p:animMotion origin="layout" path="M 5E-6 4.44444E-6 L -0.00138 0.06412 " pathEditMode="relative" rAng="0" ptsTypes="AA">
                                      <p:cBhvr>
                                        <p:cTn id="111" dur="2000" fill="hold"/>
                                        <p:tgtEl>
                                          <p:spTgt spid="131"/>
                                        </p:tgtEl>
                                        <p:attrNameLst>
                                          <p:attrName>ppt_x</p:attrName>
                                          <p:attrName>ppt_y</p:attrName>
                                        </p:attrNameLst>
                                      </p:cBhvr>
                                      <p:rCtr x="-69" y="3194"/>
                                    </p:animMotion>
                                  </p:childTnLst>
                                </p:cTn>
                              </p:par>
                              <p:par>
                                <p:cTn id="112" presetID="42" presetClass="path" presetSubtype="0" accel="50000" decel="50000" fill="hold" nodeType="withEffect">
                                  <p:stCondLst>
                                    <p:cond delay="0"/>
                                  </p:stCondLst>
                                  <p:childTnLst>
                                    <p:animMotion origin="layout" path="M 2.77778E-6 -2.96296E-6 L -0.00052 0.06412 " pathEditMode="relative" rAng="0" ptsTypes="AA">
                                      <p:cBhvr>
                                        <p:cTn id="113" dur="2000" fill="hold"/>
                                        <p:tgtEl>
                                          <p:spTgt spid="132"/>
                                        </p:tgtEl>
                                        <p:attrNameLst>
                                          <p:attrName>ppt_x</p:attrName>
                                          <p:attrName>ppt_y</p:attrName>
                                        </p:attrNameLst>
                                      </p:cBhvr>
                                      <p:rCtr x="-35" y="3194"/>
                                    </p:animMotion>
                                  </p:childTnLst>
                                </p:cTn>
                              </p:par>
                            </p:childTnLst>
                          </p:cTn>
                        </p:par>
                        <p:par>
                          <p:cTn id="114" fill="hold">
                            <p:stCondLst>
                              <p:cond delay="2000"/>
                            </p:stCondLst>
                            <p:childTnLst>
                              <p:par>
                                <p:cTn id="115" presetID="10" presetClass="entr" presetSubtype="0" fill="hold" nodeType="afterEffect">
                                  <p:stCondLst>
                                    <p:cond delay="0"/>
                                  </p:stCondLst>
                                  <p:childTnLst>
                                    <p:set>
                                      <p:cBhvr>
                                        <p:cTn id="116" dur="1" fill="hold">
                                          <p:stCondLst>
                                            <p:cond delay="0"/>
                                          </p:stCondLst>
                                        </p:cTn>
                                        <p:tgtEl>
                                          <p:spTgt spid="133"/>
                                        </p:tgtEl>
                                        <p:attrNameLst>
                                          <p:attrName>style.visibility</p:attrName>
                                        </p:attrNameLst>
                                      </p:cBhvr>
                                      <p:to>
                                        <p:strVal val="visible"/>
                                      </p:to>
                                    </p:set>
                                    <p:animEffect transition="in" filter="fade">
                                      <p:cBhvr>
                                        <p:cTn id="117" dur="500"/>
                                        <p:tgtEl>
                                          <p:spTgt spid="13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2"/>
                                        </p:tgtEl>
                                        <p:attrNameLst>
                                          <p:attrName>style.visibility</p:attrName>
                                        </p:attrNameLst>
                                      </p:cBhvr>
                                      <p:to>
                                        <p:strVal val="visible"/>
                                      </p:to>
                                    </p:set>
                                    <p:animEffect transition="in" filter="fade">
                                      <p:cBhvr>
                                        <p:cTn id="120"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6" grpId="0"/>
      <p:bldP spid="118" grpId="0"/>
      <p:bldP spid="119" grpId="0"/>
      <p:bldP spid="120" grpId="0"/>
      <p:bldP spid="121" grpId="0"/>
      <p:bldP spid="12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Tourisme - Séjour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FFE000"/>
          </a:solidFill>
          <a:ln>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tx1"/>
                </a:solidFill>
              </a:defRPr>
            </a:lvl1pPr>
          </a:lstStyle>
          <a:p>
            <a:fld id="{BBB76504-C03F-420E-8BED-47D897A8EEFF}" type="slidenum">
              <a:rPr lang="fr-FR" smtClean="0"/>
              <a:pPr/>
              <a:t>‹N°›</a:t>
            </a:fld>
            <a:endParaRPr lang="fr-FR" dirty="0"/>
          </a:p>
        </p:txBody>
      </p:sp>
      <p:sp>
        <p:nvSpPr>
          <p:cNvPr id="3" name="Espace réservé du texte 22">
            <a:extLst>
              <a:ext uri="{FF2B5EF4-FFF2-40B4-BE49-F238E27FC236}">
                <a16:creationId xmlns:a16="http://schemas.microsoft.com/office/drawing/2014/main" id="{0D240A58-459E-4F3D-6D96-C72514D87219}"/>
              </a:ext>
            </a:extLst>
          </p:cNvPr>
          <p:cNvSpPr>
            <a:spLocks noGrp="1"/>
          </p:cNvSpPr>
          <p:nvPr>
            <p:ph type="body" sz="quarter" idx="10" hasCustomPrompt="1"/>
          </p:nvPr>
        </p:nvSpPr>
        <p:spPr>
          <a:xfrm>
            <a:off x="2886705" y="3428999"/>
            <a:ext cx="2667000" cy="1009997"/>
          </a:xfrm>
          <a:prstGeom prst="rect">
            <a:avLst/>
          </a:prstGeom>
        </p:spPr>
        <p:txBody>
          <a:bodyPr anchor="b"/>
          <a:lstStyle>
            <a:lvl1pPr marL="0" indent="0">
              <a:buNone/>
              <a:defRPr sz="2800" b="1">
                <a:solidFill>
                  <a:schemeClr val="bg1"/>
                </a:solidFill>
                <a:latin typeface="Myriad Pro"/>
              </a:defRPr>
            </a:lvl1pPr>
          </a:lstStyle>
          <a:p>
            <a:pPr lvl="0"/>
            <a:r>
              <a:rPr lang="fr-FR" dirty="0"/>
              <a:t>Tourisme – Séjours</a:t>
            </a:r>
          </a:p>
        </p:txBody>
      </p:sp>
    </p:spTree>
    <p:extLst>
      <p:ext uri="{BB962C8B-B14F-4D97-AF65-F5344CB8AC3E}">
        <p14:creationId xmlns:p14="http://schemas.microsoft.com/office/powerpoint/2010/main" val="205316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urisme- Séjours">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9423EE-C968-46C1-A11F-EB4F12009527}"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FFE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8549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itre développemen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2BF00D"/>
          </a:solidFill>
          <a:ln>
            <a:solidFill>
              <a:srgbClr val="2BF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2BF00D"/>
          </a:solidFill>
          <a:ln>
            <a:solidFill>
              <a:srgbClr val="2BF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2BF00D"/>
          </a:solidFill>
          <a:ln>
            <a:solidFill>
              <a:srgbClr val="2BF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2BF00D"/>
          </a:solidFill>
          <a:ln>
            <a:solidFill>
              <a:srgbClr val="2BF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2BF00D"/>
          </a:solidFill>
          <a:ln>
            <a:solidFill>
              <a:srgbClr val="2BF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2BF00D"/>
          </a:solidFill>
          <a:ln>
            <a:solidFill>
              <a:srgbClr val="2BF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2BF00D"/>
          </a:solidFill>
          <a:ln>
            <a:solidFill>
              <a:srgbClr val="2BF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2BF00D"/>
          </a:solidFill>
          <a:ln>
            <a:solidFill>
              <a:srgbClr val="2BF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tx1"/>
                </a:solidFill>
              </a:defRPr>
            </a:lvl1pPr>
          </a:lstStyle>
          <a:p>
            <a:fld id="{FBB438C6-781D-4D49-AF14-DC40E6568277}" type="slidenum">
              <a:rPr lang="fr-FR" smtClean="0"/>
              <a:pPr/>
              <a:t>‹N°›</a:t>
            </a:fld>
            <a:endParaRPr lang="fr-FR" dirty="0"/>
          </a:p>
        </p:txBody>
      </p:sp>
      <p:sp>
        <p:nvSpPr>
          <p:cNvPr id="2" name="Espace réservé du texte 22">
            <a:extLst>
              <a:ext uri="{FF2B5EF4-FFF2-40B4-BE49-F238E27FC236}">
                <a16:creationId xmlns:a16="http://schemas.microsoft.com/office/drawing/2014/main" id="{7A66A0F9-196E-E454-5B47-D03A5121BD3B}"/>
              </a:ext>
            </a:extLst>
          </p:cNvPr>
          <p:cNvSpPr>
            <a:spLocks noGrp="1"/>
          </p:cNvSpPr>
          <p:nvPr>
            <p:ph type="body" sz="quarter" idx="10" hasCustomPrompt="1"/>
          </p:nvPr>
        </p:nvSpPr>
        <p:spPr>
          <a:xfrm>
            <a:off x="2886705" y="3428999"/>
            <a:ext cx="3073520" cy="727711"/>
          </a:xfrm>
          <a:prstGeom prst="rect">
            <a:avLst/>
          </a:prstGeom>
        </p:spPr>
        <p:txBody>
          <a:bodyPr anchor="b"/>
          <a:lstStyle>
            <a:lvl1pPr marL="0" indent="0">
              <a:buNone/>
              <a:defRPr sz="2800" b="1">
                <a:solidFill>
                  <a:schemeClr val="bg1"/>
                </a:solidFill>
                <a:latin typeface="Myriad Pro"/>
              </a:defRPr>
            </a:lvl1pPr>
          </a:lstStyle>
          <a:p>
            <a:pPr lvl="0"/>
            <a:r>
              <a:rPr lang="fr-FR" dirty="0"/>
              <a:t>Développement</a:t>
            </a:r>
          </a:p>
        </p:txBody>
      </p:sp>
    </p:spTree>
    <p:extLst>
      <p:ext uri="{BB962C8B-B14F-4D97-AF65-F5344CB8AC3E}">
        <p14:creationId xmlns:p14="http://schemas.microsoft.com/office/powerpoint/2010/main" val="129442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éveloppement">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78093F-0D19-4522-8D48-6C596FFABCB5}"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2BF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0128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 Communicat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FEE77FF-9195-097C-6AB9-534894473B64}"/>
              </a:ext>
            </a:extLst>
          </p:cNvPr>
          <p:cNvSpPr/>
          <p:nvPr userDrawn="1"/>
        </p:nvSpPr>
        <p:spPr>
          <a:xfrm>
            <a:off x="8762999" y="6440115"/>
            <a:ext cx="295276" cy="324000"/>
          </a:xfrm>
          <a:prstGeom prst="rect">
            <a:avLst/>
          </a:prstGeom>
          <a:solidFill>
            <a:srgbClr val="33D494"/>
          </a:solidFill>
          <a:ln>
            <a:solidFill>
              <a:srgbClr val="33D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688ACBB-210F-85C2-0D95-3316A0B4F90C}"/>
              </a:ext>
            </a:extLst>
          </p:cNvPr>
          <p:cNvSpPr/>
          <p:nvPr userDrawn="1"/>
        </p:nvSpPr>
        <p:spPr>
          <a:xfrm>
            <a:off x="2821305" y="1461135"/>
            <a:ext cx="3200400" cy="3162300"/>
          </a:xfrm>
          <a:prstGeom prst="rect">
            <a:avLst/>
          </a:prstGeom>
          <a:solidFill>
            <a:srgbClr val="33D494"/>
          </a:solidFill>
          <a:ln>
            <a:solidFill>
              <a:srgbClr val="33D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E1DC4BC-6A7B-28FE-5874-90BB8D88FE28}"/>
              </a:ext>
            </a:extLst>
          </p:cNvPr>
          <p:cNvSpPr/>
          <p:nvPr userDrawn="1"/>
        </p:nvSpPr>
        <p:spPr>
          <a:xfrm>
            <a:off x="6159837" y="4156710"/>
            <a:ext cx="468000" cy="466725"/>
          </a:xfrm>
          <a:prstGeom prst="rect">
            <a:avLst/>
          </a:prstGeom>
          <a:solidFill>
            <a:srgbClr val="33D494"/>
          </a:solidFill>
          <a:ln>
            <a:solidFill>
              <a:srgbClr val="33D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60A971C-B1C0-A5CD-A1CA-08BD343CBD31}"/>
              </a:ext>
            </a:extLst>
          </p:cNvPr>
          <p:cNvSpPr/>
          <p:nvPr userDrawn="1"/>
        </p:nvSpPr>
        <p:spPr>
          <a:xfrm>
            <a:off x="5553705" y="4767260"/>
            <a:ext cx="468000" cy="466725"/>
          </a:xfrm>
          <a:prstGeom prst="rect">
            <a:avLst/>
          </a:prstGeom>
          <a:solidFill>
            <a:srgbClr val="33D494"/>
          </a:solidFill>
          <a:ln>
            <a:solidFill>
              <a:srgbClr val="33D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C7C3E76-405E-0A02-4B67-DB5801E29585}"/>
              </a:ext>
            </a:extLst>
          </p:cNvPr>
          <p:cNvSpPr/>
          <p:nvPr userDrawn="1"/>
        </p:nvSpPr>
        <p:spPr>
          <a:xfrm>
            <a:off x="6159837" y="2935612"/>
            <a:ext cx="468000" cy="466725"/>
          </a:xfrm>
          <a:prstGeom prst="rect">
            <a:avLst/>
          </a:prstGeom>
          <a:solidFill>
            <a:srgbClr val="33D494"/>
          </a:solidFill>
          <a:ln>
            <a:solidFill>
              <a:srgbClr val="33D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5E981E8-FEE5-F337-B547-309458825585}"/>
              </a:ext>
            </a:extLst>
          </p:cNvPr>
          <p:cNvSpPr/>
          <p:nvPr userDrawn="1"/>
        </p:nvSpPr>
        <p:spPr>
          <a:xfrm>
            <a:off x="6159837" y="3546161"/>
            <a:ext cx="468000" cy="466725"/>
          </a:xfrm>
          <a:prstGeom prst="rect">
            <a:avLst/>
          </a:prstGeom>
          <a:solidFill>
            <a:srgbClr val="33D494"/>
          </a:solidFill>
          <a:ln>
            <a:solidFill>
              <a:srgbClr val="33D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E9173B4-FA6A-0AFD-E812-79A3FAF9F094}"/>
              </a:ext>
            </a:extLst>
          </p:cNvPr>
          <p:cNvSpPr/>
          <p:nvPr userDrawn="1"/>
        </p:nvSpPr>
        <p:spPr>
          <a:xfrm>
            <a:off x="6159837" y="4767259"/>
            <a:ext cx="468000" cy="466725"/>
          </a:xfrm>
          <a:prstGeom prst="rect">
            <a:avLst/>
          </a:prstGeom>
          <a:solidFill>
            <a:srgbClr val="33D494"/>
          </a:solidFill>
          <a:ln>
            <a:solidFill>
              <a:srgbClr val="33D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400150A-8F99-1D82-3AD8-1891894644D5}"/>
              </a:ext>
            </a:extLst>
          </p:cNvPr>
          <p:cNvSpPr/>
          <p:nvPr userDrawn="1"/>
        </p:nvSpPr>
        <p:spPr>
          <a:xfrm>
            <a:off x="4949478" y="4767259"/>
            <a:ext cx="468000" cy="466725"/>
          </a:xfrm>
          <a:prstGeom prst="rect">
            <a:avLst/>
          </a:prstGeom>
          <a:solidFill>
            <a:srgbClr val="33D494"/>
          </a:solidFill>
          <a:ln>
            <a:solidFill>
              <a:srgbClr val="33D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numéro de diapositive 6">
            <a:extLst>
              <a:ext uri="{FF2B5EF4-FFF2-40B4-BE49-F238E27FC236}">
                <a16:creationId xmlns:a16="http://schemas.microsoft.com/office/drawing/2014/main" id="{1DE642E9-F8F1-5D7F-E60A-0B8ABE73B73A}"/>
              </a:ext>
            </a:extLst>
          </p:cNvPr>
          <p:cNvSpPr>
            <a:spLocks noGrp="1"/>
          </p:cNvSpPr>
          <p:nvPr>
            <p:ph type="sldNum" sz="quarter" idx="12"/>
          </p:nvPr>
        </p:nvSpPr>
        <p:spPr>
          <a:xfrm>
            <a:off x="8693901" y="6448866"/>
            <a:ext cx="466725" cy="365125"/>
          </a:xfrm>
          <a:prstGeom prst="rect">
            <a:avLst/>
          </a:prstGeom>
          <a:noFill/>
          <a:ln>
            <a:noFill/>
          </a:ln>
        </p:spPr>
        <p:txBody>
          <a:bodyPr/>
          <a:lstStyle>
            <a:lvl1pPr>
              <a:defRPr sz="1300">
                <a:solidFill>
                  <a:schemeClr val="tx1"/>
                </a:solidFill>
              </a:defRPr>
            </a:lvl1pPr>
          </a:lstStyle>
          <a:p>
            <a:fld id="{333B7C9B-CDD1-4289-B542-8EFE8DE364E5}" type="slidenum">
              <a:rPr lang="fr-FR" smtClean="0"/>
              <a:pPr/>
              <a:t>‹N°›</a:t>
            </a:fld>
            <a:endParaRPr lang="fr-FR" dirty="0"/>
          </a:p>
        </p:txBody>
      </p:sp>
      <p:sp>
        <p:nvSpPr>
          <p:cNvPr id="2" name="Espace réservé du texte 22">
            <a:extLst>
              <a:ext uri="{FF2B5EF4-FFF2-40B4-BE49-F238E27FC236}">
                <a16:creationId xmlns:a16="http://schemas.microsoft.com/office/drawing/2014/main" id="{AAD2ABC1-6302-104E-8763-B94EB16F5825}"/>
              </a:ext>
            </a:extLst>
          </p:cNvPr>
          <p:cNvSpPr>
            <a:spLocks noGrp="1"/>
          </p:cNvSpPr>
          <p:nvPr>
            <p:ph type="body" sz="quarter" idx="10" hasCustomPrompt="1"/>
          </p:nvPr>
        </p:nvSpPr>
        <p:spPr>
          <a:xfrm>
            <a:off x="2886705" y="3428999"/>
            <a:ext cx="3048582" cy="727711"/>
          </a:xfrm>
          <a:prstGeom prst="rect">
            <a:avLst/>
          </a:prstGeom>
        </p:spPr>
        <p:txBody>
          <a:bodyPr anchor="b"/>
          <a:lstStyle>
            <a:lvl1pPr marL="0" indent="0">
              <a:buNone/>
              <a:defRPr sz="2800" b="1">
                <a:solidFill>
                  <a:sysClr val="windowText" lastClr="000000"/>
                </a:solidFill>
                <a:latin typeface="Myriad Pro"/>
              </a:defRPr>
            </a:lvl1pPr>
          </a:lstStyle>
          <a:p>
            <a:pPr lvl="0"/>
            <a:r>
              <a:rPr lang="fr-FR" dirty="0"/>
              <a:t>Communication</a:t>
            </a:r>
          </a:p>
        </p:txBody>
      </p:sp>
    </p:spTree>
    <p:extLst>
      <p:ext uri="{BB962C8B-B14F-4D97-AF65-F5344CB8AC3E}">
        <p14:creationId xmlns:p14="http://schemas.microsoft.com/office/powerpoint/2010/main" val="2966466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munication">
    <p:spTree>
      <p:nvGrpSpPr>
        <p:cNvPr id="1" name=""/>
        <p:cNvGrpSpPr/>
        <p:nvPr/>
      </p:nvGrpSpPr>
      <p:grpSpPr>
        <a:xfrm>
          <a:off x="0" y="0"/>
          <a:ext cx="0" cy="0"/>
          <a:chOff x="0" y="0"/>
          <a:chExt cx="0" cy="0"/>
        </a:xfrm>
      </p:grpSpPr>
      <p:pic>
        <p:nvPicPr>
          <p:cNvPr id="6" name="Image 5" descr="Une image contenant trafic, objet, lumière&#10;&#10;Description générée automatiquement">
            <a:extLst>
              <a:ext uri="{FF2B5EF4-FFF2-40B4-BE49-F238E27FC236}">
                <a16:creationId xmlns:a16="http://schemas.microsoft.com/office/drawing/2014/main" id="{D4DC7849-5F85-E64E-D184-DED26416606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32691" y="-516320"/>
            <a:ext cx="10409381" cy="7890639"/>
          </a:xfrm>
          <a:prstGeom prst="rect">
            <a:avLst/>
          </a:prstGeom>
        </p:spPr>
      </p:pic>
      <p:sp>
        <p:nvSpPr>
          <p:cNvPr id="2" name="Titre 1">
            <a:extLst>
              <a:ext uri="{FF2B5EF4-FFF2-40B4-BE49-F238E27FC236}">
                <a16:creationId xmlns:a16="http://schemas.microsoft.com/office/drawing/2014/main" id="{0CFC2798-8395-3D65-C110-A9DDF40AB085}"/>
              </a:ext>
            </a:extLst>
          </p:cNvPr>
          <p:cNvSpPr>
            <a:spLocks noGrp="1"/>
          </p:cNvSpPr>
          <p:nvPr>
            <p:ph type="title" hasCustomPrompt="1"/>
          </p:nvPr>
        </p:nvSpPr>
        <p:spPr>
          <a:xfrm>
            <a:off x="866775" y="141893"/>
            <a:ext cx="7886700" cy="539749"/>
          </a:xfrm>
          <a:prstGeom prst="rect">
            <a:avLst/>
          </a:prstGeom>
        </p:spPr>
        <p:txBody>
          <a:bodyPr/>
          <a:lstStyle>
            <a:lvl1pPr>
              <a:defRPr sz="2400" b="1">
                <a:latin typeface="Myriad Pro"/>
              </a:defRPr>
            </a:lvl1pPr>
          </a:lstStyle>
          <a:p>
            <a:r>
              <a:rPr lang="fr-FR" dirty="0"/>
              <a:t>TITRE</a:t>
            </a:r>
          </a:p>
        </p:txBody>
      </p:sp>
      <p:sp>
        <p:nvSpPr>
          <p:cNvPr id="7" name="Espace réservé du numéro de diapositive 6">
            <a:extLst>
              <a:ext uri="{FF2B5EF4-FFF2-40B4-BE49-F238E27FC236}">
                <a16:creationId xmlns:a16="http://schemas.microsoft.com/office/drawing/2014/main" id="{E8BD6442-473A-D9BE-BBC6-BBF1EDABC2FD}"/>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72D4D4-9E8E-4C6D-A53E-0A1577B57645}" type="slidenum">
              <a:rPr lang="fr-FR" smtClean="0"/>
              <a:t>‹N°›</a:t>
            </a:fld>
            <a:endParaRPr lang="fr-FR" dirty="0"/>
          </a:p>
        </p:txBody>
      </p:sp>
      <p:sp>
        <p:nvSpPr>
          <p:cNvPr id="8" name="Rectangle 7">
            <a:extLst>
              <a:ext uri="{FF2B5EF4-FFF2-40B4-BE49-F238E27FC236}">
                <a16:creationId xmlns:a16="http://schemas.microsoft.com/office/drawing/2014/main" id="{C70BB2F9-DC3B-41D3-3D86-3FE52252AAB7}"/>
              </a:ext>
            </a:extLst>
          </p:cNvPr>
          <p:cNvSpPr/>
          <p:nvPr userDrawn="1"/>
        </p:nvSpPr>
        <p:spPr>
          <a:xfrm>
            <a:off x="571499" y="685797"/>
            <a:ext cx="8001001" cy="5572127"/>
          </a:xfrm>
          <a:prstGeom prst="rect">
            <a:avLst/>
          </a:prstGeom>
          <a:noFill/>
          <a:ln w="76200">
            <a:solidFill>
              <a:srgbClr val="33D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C18D4462-46F9-315C-206B-FEF7F5020F4D}"/>
              </a:ext>
            </a:extLst>
          </p:cNvPr>
          <p:cNvSpPr>
            <a:spLocks noGrp="1"/>
          </p:cNvSpPr>
          <p:nvPr>
            <p:ph type="body" sz="quarter" idx="10"/>
          </p:nvPr>
        </p:nvSpPr>
        <p:spPr>
          <a:xfrm>
            <a:off x="695325" y="809625"/>
            <a:ext cx="7743825" cy="5362575"/>
          </a:xfrm>
          <a:prstGeom prst="rect">
            <a:avLst/>
          </a:prstGeo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1128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88D6008-B7B8-9FE3-08F8-BCA0F25270F7}"/>
              </a:ext>
            </a:extLst>
          </p:cNvPr>
          <p:cNvSpPr txBox="1"/>
          <p:nvPr userDrawn="1"/>
        </p:nvSpPr>
        <p:spPr>
          <a:xfrm>
            <a:off x="130061" y="6626525"/>
            <a:ext cx="5549900" cy="231475"/>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700" dirty="0">
                <a:latin typeface="Myriad Pro"/>
                <a:cs typeface="Myriad Pro"/>
              </a:rPr>
              <a:t>© FFRS. Tous droits réservés. Protégé et confidentiel. Document strictement réservé à la FFRS et ses structures affiliées</a:t>
            </a:r>
            <a:endParaRPr lang="fr-FR" sz="700" dirty="0"/>
          </a:p>
          <a:p>
            <a:pPr marL="0" indent="0" algn="r">
              <a:buNone/>
            </a:pPr>
            <a:endParaRPr lang="fr-FR" sz="700" b="1" dirty="0">
              <a:latin typeface="Myriad Pro"/>
              <a:cs typeface="Myriad Pro"/>
            </a:endParaRPr>
          </a:p>
        </p:txBody>
      </p:sp>
      <p:sp>
        <p:nvSpPr>
          <p:cNvPr id="2" name="ZoneTexte 1">
            <a:extLst>
              <a:ext uri="{FF2B5EF4-FFF2-40B4-BE49-F238E27FC236}">
                <a16:creationId xmlns:a16="http://schemas.microsoft.com/office/drawing/2014/main" id="{7D509478-C9FA-9BB4-7D04-04F8ED684C27}"/>
              </a:ext>
            </a:extLst>
          </p:cNvPr>
          <p:cNvSpPr txBox="1"/>
          <p:nvPr userDrawn="1"/>
        </p:nvSpPr>
        <p:spPr>
          <a:xfrm>
            <a:off x="4404536" y="6528053"/>
            <a:ext cx="3901887" cy="231475"/>
          </a:xfrm>
          <a:prstGeom prst="rect">
            <a:avLst/>
          </a:prstGeom>
        </p:spPr>
        <p:txBody>
          <a:bodyPr vert="horz" wrap="square" lIns="91440" tIns="45720" rIns="91440" bIns="45720" rtlCol="0">
            <a:normAutofit fontScale="70000" lnSpcReduction="20000"/>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000" b="1" dirty="0">
                <a:latin typeface="Myriad Pro"/>
              </a:rPr>
              <a:t>FFRS360 CRM Réunion Vues et Rapports 08/2023</a:t>
            </a:r>
            <a:r>
              <a:rPr lang="fr-FR" sz="1000" dirty="0"/>
              <a:t>/ </a:t>
            </a:r>
            <a:r>
              <a:rPr lang="en-US" sz="1000" dirty="0">
                <a:solidFill>
                  <a:schemeClr val="tx1"/>
                </a:solidFill>
                <a:latin typeface="Myriad Pro"/>
              </a:rPr>
              <a:t>Visio-</a:t>
            </a:r>
            <a:r>
              <a:rPr lang="en-US" sz="1000" dirty="0" err="1">
                <a:solidFill>
                  <a:schemeClr val="tx1"/>
                </a:solidFill>
                <a:latin typeface="Myriad Pro"/>
              </a:rPr>
              <a:t>conférence</a:t>
            </a:r>
            <a:r>
              <a:rPr lang="en-US" sz="1000" dirty="0">
                <a:solidFill>
                  <a:schemeClr val="tx1"/>
                </a:solidFill>
                <a:latin typeface="Myriad Pro"/>
              </a:rPr>
              <a:t> </a:t>
            </a:r>
            <a:r>
              <a:rPr lang="en-US" sz="1000">
                <a:latin typeface="Myriad Pro"/>
                <a:cs typeface="Myriad Pro"/>
              </a:rPr>
              <a:t>/ 25/08/2023</a:t>
            </a:r>
            <a:endParaRPr lang="fr-FR" sz="1000" dirty="0"/>
          </a:p>
          <a:p>
            <a:pPr marL="0" indent="0" algn="r">
              <a:buNone/>
            </a:pPr>
            <a:endParaRPr lang="fr-FR" sz="1000" b="1" dirty="0">
              <a:latin typeface="Myriad Pro"/>
              <a:cs typeface="Myriad Pro"/>
            </a:endParaRPr>
          </a:p>
        </p:txBody>
      </p:sp>
    </p:spTree>
    <p:extLst>
      <p:ext uri="{BB962C8B-B14F-4D97-AF65-F5344CB8AC3E}">
        <p14:creationId xmlns:p14="http://schemas.microsoft.com/office/powerpoint/2010/main" val="3477874847"/>
      </p:ext>
    </p:extLst>
  </p:cSld>
  <p:clrMap bg1="lt1" tx1="dk1" bg2="lt2" tx2="dk2" accent1="accent1" accent2="accent2" accent3="accent3" accent4="accent4" accent5="accent5" accent6="accent6" hlink="hlink" folHlink="folHlink"/>
  <p:sldLayoutIdLst>
    <p:sldLayoutId id="2147483744" r:id="rId1"/>
    <p:sldLayoutId id="2147483766" r:id="rId2"/>
    <p:sldLayoutId id="2147483767" r:id="rId3"/>
    <p:sldLayoutId id="2147483768" r:id="rId4"/>
    <p:sldLayoutId id="2147483769" r:id="rId5"/>
    <p:sldLayoutId id="2147483745" r:id="rId6"/>
    <p:sldLayoutId id="214748374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2" r:id="rId18"/>
    <p:sldLayoutId id="2147483783" r:id="rId19"/>
    <p:sldLayoutId id="2147483780" r:id="rId20"/>
    <p:sldLayoutId id="2147483781" r:id="rId21"/>
    <p:sldLayoutId id="2147483760" r:id="rId22"/>
    <p:sldLayoutId id="2147483761" r:id="rId23"/>
    <p:sldLayoutId id="2147483762" r:id="rId24"/>
    <p:sldLayoutId id="2147483763" r:id="rId25"/>
    <p:sldLayoutId id="2147483764" r:id="rId26"/>
    <p:sldLayoutId id="2147483765" r:id="rId27"/>
    <p:sldLayoutId id="2147483785" r:id="rId28"/>
    <p:sldLayoutId id="2147483750" r:id="rId2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nl-NL" noProof="0" dirty="0"/>
              <a:t>Klik om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pic>
        <p:nvPicPr>
          <p:cNvPr id="7" name="Image 6" descr="Une image contenant trafic, objet, lumière&#10;&#10;Description générée automatiquement">
            <a:extLst>
              <a:ext uri="{FF2B5EF4-FFF2-40B4-BE49-F238E27FC236}">
                <a16:creationId xmlns:a16="http://schemas.microsoft.com/office/drawing/2014/main" id="{6A9CAE84-DBDA-69CB-FFE4-F0E156C75CEE}"/>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667181" y="-542465"/>
            <a:ext cx="10478361" cy="7942929"/>
          </a:xfrm>
          <a:prstGeom prst="rect">
            <a:avLst/>
          </a:prstGeom>
        </p:spPr>
      </p:pic>
      <p:sp>
        <p:nvSpPr>
          <p:cNvPr id="8" name="Espace réservé du numéro de diapositive 6">
            <a:extLst>
              <a:ext uri="{FF2B5EF4-FFF2-40B4-BE49-F238E27FC236}">
                <a16:creationId xmlns:a16="http://schemas.microsoft.com/office/drawing/2014/main" id="{6702BBFB-82EA-D880-8287-FA55B851E3AF}"/>
              </a:ext>
            </a:extLst>
          </p:cNvPr>
          <p:cNvSpPr txBox="1">
            <a:spLocks/>
          </p:cNvSpPr>
          <p:nvPr userDrawn="1"/>
        </p:nvSpPr>
        <p:spPr>
          <a:xfrm>
            <a:off x="8648700" y="6376985"/>
            <a:ext cx="466725" cy="365125"/>
          </a:xfrm>
          <a:prstGeom prst="rect">
            <a:avLst/>
          </a:prstGeom>
        </p:spPr>
        <p:txBody>
          <a:bodyPr/>
          <a:lstStyle>
            <a:defPPr>
              <a:defRPr lang="fr-FR"/>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89216B-5EB2-478A-A020-A708520800E9}" type="slidenum">
              <a:rPr lang="fr-FR" smtClean="0"/>
              <a:pPr/>
              <a:t>‹N°›</a:t>
            </a:fld>
            <a:endParaRPr lang="fr-FR" dirty="0"/>
          </a:p>
        </p:txBody>
      </p:sp>
    </p:spTree>
    <p:extLst>
      <p:ext uri="{BB962C8B-B14F-4D97-AF65-F5344CB8AC3E}">
        <p14:creationId xmlns:p14="http://schemas.microsoft.com/office/powerpoint/2010/main" val="4026025460"/>
      </p:ext>
    </p:extLst>
  </p:cSld>
  <p:clrMap bg1="lt1" tx1="dk1" bg2="lt2" tx2="dk2" accent1="accent1" accent2="accent2" accent3="accent3" accent4="accent4" accent5="accent5" accent6="accent6" hlink="hlink" folHlink="folHlink"/>
  <p:sldLayoutIdLst>
    <p:sldLayoutId id="2147483759"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021905D-F40E-1BF0-FDD0-37DDC0D6AAAF}"/>
              </a:ext>
            </a:extLst>
          </p:cNvPr>
          <p:cNvSpPr>
            <a:spLocks noGrp="1"/>
          </p:cNvSpPr>
          <p:nvPr>
            <p:ph type="body" sz="quarter" idx="10"/>
          </p:nvPr>
        </p:nvSpPr>
        <p:spPr>
          <a:xfrm>
            <a:off x="2691829" y="1905000"/>
            <a:ext cx="3739793" cy="1886164"/>
          </a:xfrm>
        </p:spPr>
        <p:txBody>
          <a:bodyPr/>
          <a:lstStyle/>
          <a:p>
            <a:r>
              <a:rPr lang="fr-FR" dirty="0"/>
              <a:t>FFRS360 CRM</a:t>
            </a:r>
          </a:p>
          <a:p>
            <a:r>
              <a:rPr lang="fr-FR" dirty="0"/>
              <a:t>Réunion</a:t>
            </a:r>
          </a:p>
          <a:p>
            <a:r>
              <a:rPr lang="fr-FR" sz="2800" dirty="0"/>
              <a:t>Questions/Réponses</a:t>
            </a:r>
          </a:p>
          <a:p>
            <a:r>
              <a:rPr lang="fr-FR" sz="2800" dirty="0"/>
              <a:t>Ambassadeurs</a:t>
            </a:r>
          </a:p>
        </p:txBody>
      </p:sp>
      <p:sp>
        <p:nvSpPr>
          <p:cNvPr id="3" name="Espace réservé du texte 2">
            <a:extLst>
              <a:ext uri="{FF2B5EF4-FFF2-40B4-BE49-F238E27FC236}">
                <a16:creationId xmlns:a16="http://schemas.microsoft.com/office/drawing/2014/main" id="{E29257B0-248D-19F3-721F-0430BB3B017C}"/>
              </a:ext>
            </a:extLst>
          </p:cNvPr>
          <p:cNvSpPr>
            <a:spLocks noGrp="1"/>
          </p:cNvSpPr>
          <p:nvPr>
            <p:ph type="body" sz="quarter" idx="11"/>
          </p:nvPr>
        </p:nvSpPr>
        <p:spPr>
          <a:xfrm>
            <a:off x="2768600" y="3930024"/>
            <a:ext cx="3505200" cy="810788"/>
          </a:xfrm>
        </p:spPr>
        <p:txBody>
          <a:bodyPr/>
          <a:lstStyle/>
          <a:p>
            <a:r>
              <a:rPr lang="fr-FR" dirty="0"/>
              <a:t>Visio-conférence</a:t>
            </a:r>
          </a:p>
          <a:p>
            <a:r>
              <a:rPr lang="fr-FR" dirty="0"/>
              <a:t>25/08/2023</a:t>
            </a:r>
          </a:p>
        </p:txBody>
      </p:sp>
      <p:sp>
        <p:nvSpPr>
          <p:cNvPr id="4" name="ZoneTexte 3">
            <a:extLst>
              <a:ext uri="{FF2B5EF4-FFF2-40B4-BE49-F238E27FC236}">
                <a16:creationId xmlns:a16="http://schemas.microsoft.com/office/drawing/2014/main" id="{BB7521E8-4523-42CD-835A-E2C091A457C3}"/>
              </a:ext>
            </a:extLst>
          </p:cNvPr>
          <p:cNvSpPr txBox="1"/>
          <p:nvPr/>
        </p:nvSpPr>
        <p:spPr>
          <a:xfrm>
            <a:off x="6752492" y="4360985"/>
            <a:ext cx="2194560" cy="923330"/>
          </a:xfrm>
          <a:prstGeom prst="rect">
            <a:avLst/>
          </a:prstGeom>
          <a:noFill/>
        </p:spPr>
        <p:txBody>
          <a:bodyPr wrap="square" rtlCol="0">
            <a:spAutoFit/>
          </a:bodyPr>
          <a:lstStyle/>
          <a:p>
            <a:pPr algn="l"/>
            <a:r>
              <a:rPr lang="fr-BE" dirty="0"/>
              <a:t>Daniel GHYS</a:t>
            </a:r>
          </a:p>
          <a:p>
            <a:pPr algn="l"/>
            <a:r>
              <a:rPr lang="fr-BE" dirty="0"/>
              <a:t>Cyrielle PICARD</a:t>
            </a:r>
          </a:p>
          <a:p>
            <a:pPr algn="l"/>
            <a:r>
              <a:rPr lang="fr-BE" dirty="0"/>
              <a:t>Hervé BIGNON</a:t>
            </a:r>
          </a:p>
        </p:txBody>
      </p:sp>
    </p:spTree>
    <p:extLst>
      <p:ext uri="{BB962C8B-B14F-4D97-AF65-F5344CB8AC3E}">
        <p14:creationId xmlns:p14="http://schemas.microsoft.com/office/powerpoint/2010/main" val="184782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4A24D-86A6-1AA2-7FCF-D487ACE2C873}"/>
              </a:ext>
            </a:extLst>
          </p:cNvPr>
          <p:cNvSpPr>
            <a:spLocks noGrp="1"/>
          </p:cNvSpPr>
          <p:nvPr>
            <p:ph type="title"/>
          </p:nvPr>
        </p:nvSpPr>
        <p:spPr/>
        <p:txBody>
          <a:bodyPr/>
          <a:lstStyle/>
          <a:p>
            <a:r>
              <a:rPr lang="fr-BE" dirty="0"/>
              <a:t>Personnalisation d’une vue - Cloner</a:t>
            </a:r>
            <a:br>
              <a:rPr lang="fr-BE" sz="1800" dirty="0"/>
            </a:br>
            <a:br>
              <a:rPr lang="fr-BE" sz="1800" dirty="0"/>
            </a:br>
            <a:br>
              <a:rPr lang="fr-BE" dirty="0"/>
            </a:br>
            <a:endParaRPr lang="fr-FR" dirty="0"/>
          </a:p>
        </p:txBody>
      </p:sp>
      <p:sp>
        <p:nvSpPr>
          <p:cNvPr id="3" name="Espace réservé du texte 2">
            <a:extLst>
              <a:ext uri="{FF2B5EF4-FFF2-40B4-BE49-F238E27FC236}">
                <a16:creationId xmlns:a16="http://schemas.microsoft.com/office/drawing/2014/main" id="{745D08DA-8DF7-0CDC-C175-38D4CD876D35}"/>
              </a:ext>
            </a:extLst>
          </p:cNvPr>
          <p:cNvSpPr>
            <a:spLocks noGrp="1"/>
          </p:cNvSpPr>
          <p:nvPr>
            <p:ph type="body" sz="quarter" idx="10"/>
          </p:nvPr>
        </p:nvSpPr>
        <p:spPr>
          <a:xfrm>
            <a:off x="695325" y="809625"/>
            <a:ext cx="7886700" cy="5362575"/>
          </a:xfrm>
        </p:spPr>
        <p:txBody>
          <a:bodyPr/>
          <a:lstStyle/>
          <a:p>
            <a:pPr marL="342900" lvl="1" indent="0">
              <a:buNone/>
            </a:pPr>
            <a:endParaRPr lang="fr-FR" dirty="0"/>
          </a:p>
          <a:p>
            <a:pPr lvl="1"/>
            <a:endParaRPr lang="fr-FR" dirty="0"/>
          </a:p>
          <a:p>
            <a:pPr marL="342900" lvl="1" indent="0">
              <a:buNone/>
            </a:pPr>
            <a:endParaRPr lang="fr-FR" sz="2000" dirty="0"/>
          </a:p>
          <a:p>
            <a:endParaRPr lang="fr-FR" dirty="0"/>
          </a:p>
        </p:txBody>
      </p:sp>
      <p:sp>
        <p:nvSpPr>
          <p:cNvPr id="5" name="ZoneTexte 4">
            <a:extLst>
              <a:ext uri="{FF2B5EF4-FFF2-40B4-BE49-F238E27FC236}">
                <a16:creationId xmlns:a16="http://schemas.microsoft.com/office/drawing/2014/main" id="{BE1C960F-634A-4C3D-4D63-D485DBE6DBA0}"/>
              </a:ext>
            </a:extLst>
          </p:cNvPr>
          <p:cNvSpPr txBox="1"/>
          <p:nvPr/>
        </p:nvSpPr>
        <p:spPr>
          <a:xfrm>
            <a:off x="685800" y="771681"/>
            <a:ext cx="7753350" cy="369332"/>
          </a:xfrm>
          <a:prstGeom prst="rect">
            <a:avLst/>
          </a:prstGeom>
          <a:noFill/>
        </p:spPr>
        <p:txBody>
          <a:bodyPr wrap="square">
            <a:spAutoFit/>
          </a:bodyPr>
          <a:lstStyle/>
          <a:p>
            <a:r>
              <a:rPr lang="fr-FR" sz="1800" dirty="0">
                <a:latin typeface="Arial" panose="020B0604020202020204" pitchFamily="34" charset="0"/>
                <a:ea typeface="Calibri"/>
                <a:cs typeface="Arial" panose="020B0604020202020204" pitchFamily="34" charset="0"/>
              </a:rPr>
              <a:t>On part de la vue la plus générale (Tous les …, Toutes les …)</a:t>
            </a:r>
          </a:p>
        </p:txBody>
      </p:sp>
      <p:pic>
        <p:nvPicPr>
          <p:cNvPr id="6" name="Image 5">
            <a:extLst>
              <a:ext uri="{FF2B5EF4-FFF2-40B4-BE49-F238E27FC236}">
                <a16:creationId xmlns:a16="http://schemas.microsoft.com/office/drawing/2014/main" id="{DEE49CFA-9A40-1B2B-FD44-BFBC410ED3F6}"/>
              </a:ext>
            </a:extLst>
          </p:cNvPr>
          <p:cNvPicPr>
            <a:picLocks noChangeAspect="1"/>
          </p:cNvPicPr>
          <p:nvPr/>
        </p:nvPicPr>
        <p:blipFill>
          <a:blip r:embed="rId2"/>
          <a:stretch>
            <a:fillRect/>
          </a:stretch>
        </p:blipFill>
        <p:spPr>
          <a:xfrm>
            <a:off x="685800" y="1457499"/>
            <a:ext cx="7772400" cy="1965875"/>
          </a:xfrm>
          <a:prstGeom prst="rect">
            <a:avLst/>
          </a:prstGeom>
        </p:spPr>
      </p:pic>
      <p:pic>
        <p:nvPicPr>
          <p:cNvPr id="7" name="Image 6">
            <a:extLst>
              <a:ext uri="{FF2B5EF4-FFF2-40B4-BE49-F238E27FC236}">
                <a16:creationId xmlns:a16="http://schemas.microsoft.com/office/drawing/2014/main" id="{63259C15-6D08-DE4D-78AE-E74F4276994E}"/>
              </a:ext>
            </a:extLst>
          </p:cNvPr>
          <p:cNvPicPr>
            <a:picLocks noChangeAspect="1"/>
          </p:cNvPicPr>
          <p:nvPr/>
        </p:nvPicPr>
        <p:blipFill>
          <a:blip r:embed="rId3"/>
          <a:stretch>
            <a:fillRect/>
          </a:stretch>
        </p:blipFill>
        <p:spPr>
          <a:xfrm>
            <a:off x="5017266" y="2975784"/>
            <a:ext cx="3214217" cy="2132891"/>
          </a:xfrm>
          <a:prstGeom prst="rect">
            <a:avLst/>
          </a:prstGeom>
        </p:spPr>
      </p:pic>
      <p:sp>
        <p:nvSpPr>
          <p:cNvPr id="8" name="ZoneTexte 7">
            <a:extLst>
              <a:ext uri="{FF2B5EF4-FFF2-40B4-BE49-F238E27FC236}">
                <a16:creationId xmlns:a16="http://schemas.microsoft.com/office/drawing/2014/main" id="{BE2C22EE-1B11-3EFD-4717-DEFF838173FF}"/>
              </a:ext>
            </a:extLst>
          </p:cNvPr>
          <p:cNvSpPr txBox="1"/>
          <p:nvPr/>
        </p:nvSpPr>
        <p:spPr>
          <a:xfrm>
            <a:off x="695324" y="3601090"/>
            <a:ext cx="3517079" cy="1477328"/>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La vue standard peut ne pas vous convenir, pour la modifier il faut d’abord la cloner en cliquant sur l’engrenage</a:t>
            </a:r>
          </a:p>
        </p:txBody>
      </p:sp>
      <p:cxnSp>
        <p:nvCxnSpPr>
          <p:cNvPr id="9" name="Connecteur droit avec flèche 8">
            <a:extLst>
              <a:ext uri="{FF2B5EF4-FFF2-40B4-BE49-F238E27FC236}">
                <a16:creationId xmlns:a16="http://schemas.microsoft.com/office/drawing/2014/main" id="{925FD4B3-8146-D2B4-1B47-DE8DE3E4C1FB}"/>
              </a:ext>
            </a:extLst>
          </p:cNvPr>
          <p:cNvCxnSpPr>
            <a:cxnSpLocks/>
            <a:stCxn id="8" idx="3"/>
          </p:cNvCxnSpPr>
          <p:nvPr/>
        </p:nvCxnSpPr>
        <p:spPr>
          <a:xfrm flipV="1">
            <a:off x="4212403" y="1797978"/>
            <a:ext cx="3534312" cy="25417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6D81C43-2831-5940-4494-1B62E99BE49F}"/>
              </a:ext>
            </a:extLst>
          </p:cNvPr>
          <p:cNvCxnSpPr>
            <a:cxnSpLocks/>
            <a:stCxn id="8" idx="3"/>
          </p:cNvCxnSpPr>
          <p:nvPr/>
        </p:nvCxnSpPr>
        <p:spPr>
          <a:xfrm>
            <a:off x="4212403" y="4339754"/>
            <a:ext cx="1194533" cy="1680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42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4A24D-86A6-1AA2-7FCF-D487ACE2C873}"/>
              </a:ext>
            </a:extLst>
          </p:cNvPr>
          <p:cNvSpPr>
            <a:spLocks noGrp="1"/>
          </p:cNvSpPr>
          <p:nvPr>
            <p:ph type="title"/>
          </p:nvPr>
        </p:nvSpPr>
        <p:spPr/>
        <p:txBody>
          <a:bodyPr/>
          <a:lstStyle/>
          <a:p>
            <a:r>
              <a:rPr lang="fr-BE" dirty="0"/>
              <a:t>Personnalisation d’une vue - Cloner</a:t>
            </a:r>
            <a:endParaRPr lang="fr-FR" dirty="0"/>
          </a:p>
        </p:txBody>
      </p:sp>
      <p:sp>
        <p:nvSpPr>
          <p:cNvPr id="3" name="Espace réservé du texte 2">
            <a:extLst>
              <a:ext uri="{FF2B5EF4-FFF2-40B4-BE49-F238E27FC236}">
                <a16:creationId xmlns:a16="http://schemas.microsoft.com/office/drawing/2014/main" id="{745D08DA-8DF7-0CDC-C175-38D4CD876D35}"/>
              </a:ext>
            </a:extLst>
          </p:cNvPr>
          <p:cNvSpPr>
            <a:spLocks noGrp="1"/>
          </p:cNvSpPr>
          <p:nvPr>
            <p:ph type="body" sz="quarter" idx="10"/>
          </p:nvPr>
        </p:nvSpPr>
        <p:spPr>
          <a:xfrm>
            <a:off x="695325" y="809625"/>
            <a:ext cx="7886700" cy="5362575"/>
          </a:xfrm>
        </p:spPr>
        <p:txBody>
          <a:bodyPr/>
          <a:lstStyle/>
          <a:p>
            <a:pPr marL="342900" lvl="1" indent="0">
              <a:buNone/>
            </a:pPr>
            <a:endParaRPr lang="fr-FR" dirty="0"/>
          </a:p>
          <a:p>
            <a:pPr lvl="1"/>
            <a:endParaRPr lang="fr-FR" dirty="0"/>
          </a:p>
          <a:p>
            <a:pPr marL="342900" lvl="1" indent="0">
              <a:buNone/>
            </a:pPr>
            <a:endParaRPr lang="fr-FR" sz="2000" dirty="0"/>
          </a:p>
          <a:p>
            <a:endParaRPr lang="fr-FR" dirty="0"/>
          </a:p>
        </p:txBody>
      </p:sp>
      <p:pic>
        <p:nvPicPr>
          <p:cNvPr id="4" name="Image 3">
            <a:extLst>
              <a:ext uri="{FF2B5EF4-FFF2-40B4-BE49-F238E27FC236}">
                <a16:creationId xmlns:a16="http://schemas.microsoft.com/office/drawing/2014/main" id="{37AA0F02-ADEE-78D7-5F46-BED56B32975C}"/>
              </a:ext>
            </a:extLst>
          </p:cNvPr>
          <p:cNvPicPr>
            <a:picLocks noChangeAspect="1"/>
          </p:cNvPicPr>
          <p:nvPr/>
        </p:nvPicPr>
        <p:blipFill>
          <a:blip r:embed="rId2"/>
          <a:stretch>
            <a:fillRect/>
          </a:stretch>
        </p:blipFill>
        <p:spPr>
          <a:xfrm>
            <a:off x="4348081" y="773341"/>
            <a:ext cx="3351323" cy="1794409"/>
          </a:xfrm>
          <a:prstGeom prst="rect">
            <a:avLst/>
          </a:prstGeom>
        </p:spPr>
      </p:pic>
      <p:sp>
        <p:nvSpPr>
          <p:cNvPr id="5" name="ZoneTexte 4">
            <a:extLst>
              <a:ext uri="{FF2B5EF4-FFF2-40B4-BE49-F238E27FC236}">
                <a16:creationId xmlns:a16="http://schemas.microsoft.com/office/drawing/2014/main" id="{759AE355-AB50-74EE-FFBE-7C3492FDFEE6}"/>
              </a:ext>
            </a:extLst>
          </p:cNvPr>
          <p:cNvSpPr txBox="1"/>
          <p:nvPr/>
        </p:nvSpPr>
        <p:spPr>
          <a:xfrm>
            <a:off x="703689" y="830559"/>
            <a:ext cx="2458841" cy="646331"/>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Choisissez un nom parlant</a:t>
            </a:r>
          </a:p>
        </p:txBody>
      </p:sp>
      <p:cxnSp>
        <p:nvCxnSpPr>
          <p:cNvPr id="6" name="Connecteur droit avec flèche 5">
            <a:extLst>
              <a:ext uri="{FF2B5EF4-FFF2-40B4-BE49-F238E27FC236}">
                <a16:creationId xmlns:a16="http://schemas.microsoft.com/office/drawing/2014/main" id="{6DCE6E67-043D-1039-AAF1-48B0119E7F47}"/>
              </a:ext>
            </a:extLst>
          </p:cNvPr>
          <p:cNvCxnSpPr>
            <a:cxnSpLocks/>
            <a:stCxn id="5" idx="3"/>
          </p:cNvCxnSpPr>
          <p:nvPr/>
        </p:nvCxnSpPr>
        <p:spPr>
          <a:xfrm>
            <a:off x="3162530" y="1153725"/>
            <a:ext cx="1306728" cy="139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EEA41BC5-0B4C-2FD8-6E9F-C2C67FE2A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247" y="3214081"/>
            <a:ext cx="5271428" cy="2787549"/>
          </a:xfrm>
          <a:prstGeom prst="rect">
            <a:avLst/>
          </a:prstGeom>
        </p:spPr>
      </p:pic>
      <p:sp>
        <p:nvSpPr>
          <p:cNvPr id="10" name="ZoneTexte 9">
            <a:extLst>
              <a:ext uri="{FF2B5EF4-FFF2-40B4-BE49-F238E27FC236}">
                <a16:creationId xmlns:a16="http://schemas.microsoft.com/office/drawing/2014/main" id="{FF756E17-92E1-7725-D475-78E6C5D9085E}"/>
              </a:ext>
            </a:extLst>
          </p:cNvPr>
          <p:cNvSpPr txBox="1"/>
          <p:nvPr/>
        </p:nvSpPr>
        <p:spPr>
          <a:xfrm>
            <a:off x="695325" y="2584886"/>
            <a:ext cx="2458841" cy="1477328"/>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Lorsqu’elle vous convient, épinglez là, cet onglet s’ouvrira avec votre vue</a:t>
            </a:r>
          </a:p>
        </p:txBody>
      </p:sp>
      <p:cxnSp>
        <p:nvCxnSpPr>
          <p:cNvPr id="11" name="Connecteur droit avec flèche 10">
            <a:extLst>
              <a:ext uri="{FF2B5EF4-FFF2-40B4-BE49-F238E27FC236}">
                <a16:creationId xmlns:a16="http://schemas.microsoft.com/office/drawing/2014/main" id="{9F8EEC18-B97C-F066-CD35-01891A3DC692}"/>
              </a:ext>
            </a:extLst>
          </p:cNvPr>
          <p:cNvCxnSpPr>
            <a:cxnSpLocks/>
            <a:stCxn id="10" idx="3"/>
          </p:cNvCxnSpPr>
          <p:nvPr/>
        </p:nvCxnSpPr>
        <p:spPr>
          <a:xfrm>
            <a:off x="3154166" y="3323550"/>
            <a:ext cx="2003461" cy="1911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3DD08EB-D338-D39E-EA6A-D3D9D51F8FE5}"/>
              </a:ext>
            </a:extLst>
          </p:cNvPr>
          <p:cNvCxnSpPr>
            <a:cxnSpLocks/>
            <a:stCxn id="17" idx="3"/>
          </p:cNvCxnSpPr>
          <p:nvPr/>
        </p:nvCxnSpPr>
        <p:spPr>
          <a:xfrm flipV="1">
            <a:off x="3154166" y="1800056"/>
            <a:ext cx="1315092" cy="230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271751EA-F53A-22EC-2F3B-6C4B700E962C}"/>
              </a:ext>
            </a:extLst>
          </p:cNvPr>
          <p:cNvSpPr txBox="1"/>
          <p:nvPr/>
        </p:nvSpPr>
        <p:spPr>
          <a:xfrm>
            <a:off x="695325" y="1569223"/>
            <a:ext cx="2458841" cy="923330"/>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Limitez la diffusion en ne mettant pas tout le monde</a:t>
            </a:r>
          </a:p>
        </p:txBody>
      </p:sp>
    </p:spTree>
    <p:extLst>
      <p:ext uri="{BB962C8B-B14F-4D97-AF65-F5344CB8AC3E}">
        <p14:creationId xmlns:p14="http://schemas.microsoft.com/office/powerpoint/2010/main" val="170611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4A24D-86A6-1AA2-7FCF-D487ACE2C873}"/>
              </a:ext>
            </a:extLst>
          </p:cNvPr>
          <p:cNvSpPr>
            <a:spLocks noGrp="1"/>
          </p:cNvSpPr>
          <p:nvPr>
            <p:ph type="title"/>
          </p:nvPr>
        </p:nvSpPr>
        <p:spPr/>
        <p:txBody>
          <a:bodyPr/>
          <a:lstStyle/>
          <a:p>
            <a:r>
              <a:rPr lang="fr-BE" dirty="0"/>
              <a:t>Personnalisation d’une vue – Choisir les champs</a:t>
            </a:r>
            <a:endParaRPr lang="fr-FR" dirty="0"/>
          </a:p>
        </p:txBody>
      </p:sp>
      <p:sp>
        <p:nvSpPr>
          <p:cNvPr id="3" name="Espace réservé du texte 2">
            <a:extLst>
              <a:ext uri="{FF2B5EF4-FFF2-40B4-BE49-F238E27FC236}">
                <a16:creationId xmlns:a16="http://schemas.microsoft.com/office/drawing/2014/main" id="{745D08DA-8DF7-0CDC-C175-38D4CD876D35}"/>
              </a:ext>
            </a:extLst>
          </p:cNvPr>
          <p:cNvSpPr>
            <a:spLocks noGrp="1"/>
          </p:cNvSpPr>
          <p:nvPr>
            <p:ph type="body" sz="quarter" idx="10"/>
          </p:nvPr>
        </p:nvSpPr>
        <p:spPr>
          <a:xfrm>
            <a:off x="695325" y="809625"/>
            <a:ext cx="7886700" cy="5362575"/>
          </a:xfrm>
        </p:spPr>
        <p:txBody>
          <a:bodyPr/>
          <a:lstStyle/>
          <a:p>
            <a:pPr marL="342900" lvl="1" indent="0">
              <a:buNone/>
            </a:pPr>
            <a:endParaRPr lang="fr-FR" dirty="0"/>
          </a:p>
          <a:p>
            <a:pPr lvl="1"/>
            <a:endParaRPr lang="fr-FR" dirty="0"/>
          </a:p>
          <a:p>
            <a:pPr marL="342900" lvl="1" indent="0">
              <a:buNone/>
            </a:pPr>
            <a:endParaRPr lang="fr-FR" sz="2000" dirty="0"/>
          </a:p>
          <a:p>
            <a:endParaRPr lang="fr-FR" dirty="0"/>
          </a:p>
        </p:txBody>
      </p:sp>
      <p:pic>
        <p:nvPicPr>
          <p:cNvPr id="7" name="Image 6">
            <a:extLst>
              <a:ext uri="{FF2B5EF4-FFF2-40B4-BE49-F238E27FC236}">
                <a16:creationId xmlns:a16="http://schemas.microsoft.com/office/drawing/2014/main" id="{28FE300A-83CF-AC1A-6142-63A8941DEA09}"/>
              </a:ext>
            </a:extLst>
          </p:cNvPr>
          <p:cNvPicPr>
            <a:picLocks noChangeAspect="1"/>
          </p:cNvPicPr>
          <p:nvPr/>
        </p:nvPicPr>
        <p:blipFill>
          <a:blip r:embed="rId2"/>
          <a:stretch>
            <a:fillRect/>
          </a:stretch>
        </p:blipFill>
        <p:spPr>
          <a:xfrm>
            <a:off x="6456856" y="755931"/>
            <a:ext cx="1854200" cy="2413000"/>
          </a:xfrm>
          <a:prstGeom prst="rect">
            <a:avLst/>
          </a:prstGeom>
        </p:spPr>
      </p:pic>
      <p:sp>
        <p:nvSpPr>
          <p:cNvPr id="9" name="ZoneTexte 8">
            <a:extLst>
              <a:ext uri="{FF2B5EF4-FFF2-40B4-BE49-F238E27FC236}">
                <a16:creationId xmlns:a16="http://schemas.microsoft.com/office/drawing/2014/main" id="{E8713B05-5431-FB32-F9B8-19AAD2AC4265}"/>
              </a:ext>
            </a:extLst>
          </p:cNvPr>
          <p:cNvSpPr txBox="1"/>
          <p:nvPr/>
        </p:nvSpPr>
        <p:spPr>
          <a:xfrm>
            <a:off x="695325" y="840162"/>
            <a:ext cx="3188413" cy="923330"/>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Vous avez désormais accès à la sélection des champs à afficher</a:t>
            </a:r>
          </a:p>
        </p:txBody>
      </p:sp>
      <p:cxnSp>
        <p:nvCxnSpPr>
          <p:cNvPr id="10" name="Connecteur droit avec flèche 9">
            <a:extLst>
              <a:ext uri="{FF2B5EF4-FFF2-40B4-BE49-F238E27FC236}">
                <a16:creationId xmlns:a16="http://schemas.microsoft.com/office/drawing/2014/main" id="{9E68081C-C01C-1D8E-74D6-F789B2B277F0}"/>
              </a:ext>
            </a:extLst>
          </p:cNvPr>
          <p:cNvCxnSpPr>
            <a:cxnSpLocks/>
            <a:stCxn id="9" idx="3"/>
          </p:cNvCxnSpPr>
          <p:nvPr/>
        </p:nvCxnSpPr>
        <p:spPr>
          <a:xfrm>
            <a:off x="3883738" y="1301827"/>
            <a:ext cx="3199413" cy="12111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32FC7C32-1B97-2237-1568-F9E58B306E20}"/>
              </a:ext>
            </a:extLst>
          </p:cNvPr>
          <p:cNvPicPr>
            <a:picLocks noChangeAspect="1"/>
          </p:cNvPicPr>
          <p:nvPr/>
        </p:nvPicPr>
        <p:blipFill>
          <a:blip r:embed="rId3"/>
          <a:stretch>
            <a:fillRect/>
          </a:stretch>
        </p:blipFill>
        <p:spPr>
          <a:xfrm>
            <a:off x="645774" y="2566652"/>
            <a:ext cx="5215789" cy="3380296"/>
          </a:xfrm>
          <a:prstGeom prst="rect">
            <a:avLst/>
          </a:prstGeom>
        </p:spPr>
      </p:pic>
      <p:sp>
        <p:nvSpPr>
          <p:cNvPr id="12" name="ZoneTexte 11">
            <a:extLst>
              <a:ext uri="{FF2B5EF4-FFF2-40B4-BE49-F238E27FC236}">
                <a16:creationId xmlns:a16="http://schemas.microsoft.com/office/drawing/2014/main" id="{C558514D-45AE-B6CC-FCFB-53D728C03428}"/>
              </a:ext>
            </a:extLst>
          </p:cNvPr>
          <p:cNvSpPr txBox="1"/>
          <p:nvPr/>
        </p:nvSpPr>
        <p:spPr>
          <a:xfrm>
            <a:off x="5861563" y="3239747"/>
            <a:ext cx="2636663" cy="2862322"/>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Choisissez les champs dans la liste de gauche et faites les passer dans celle de droite avec les flèches horizontale, montez ou descendez les champs dans la liste avec les flèches verticales</a:t>
            </a:r>
          </a:p>
        </p:txBody>
      </p:sp>
      <p:cxnSp>
        <p:nvCxnSpPr>
          <p:cNvPr id="13" name="Connecteur droit avec flèche 12">
            <a:extLst>
              <a:ext uri="{FF2B5EF4-FFF2-40B4-BE49-F238E27FC236}">
                <a16:creationId xmlns:a16="http://schemas.microsoft.com/office/drawing/2014/main" id="{CB3FCD82-7FFD-C724-0A2C-B428DD847F9C}"/>
              </a:ext>
            </a:extLst>
          </p:cNvPr>
          <p:cNvCxnSpPr>
            <a:cxnSpLocks/>
            <a:stCxn id="12" idx="1"/>
          </p:cNvCxnSpPr>
          <p:nvPr/>
        </p:nvCxnSpPr>
        <p:spPr>
          <a:xfrm flipH="1" flipV="1">
            <a:off x="3174715" y="3520519"/>
            <a:ext cx="2686848" cy="1150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F200A5E3-5AC2-62EE-27ED-EE6AD3D934BF}"/>
              </a:ext>
            </a:extLst>
          </p:cNvPr>
          <p:cNvCxnSpPr>
            <a:cxnSpLocks/>
            <a:stCxn id="12" idx="1"/>
          </p:cNvCxnSpPr>
          <p:nvPr/>
        </p:nvCxnSpPr>
        <p:spPr>
          <a:xfrm flipH="1" flipV="1">
            <a:off x="5599416" y="4048018"/>
            <a:ext cx="262147" cy="622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88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4A24D-86A6-1AA2-7FCF-D487ACE2C873}"/>
              </a:ext>
            </a:extLst>
          </p:cNvPr>
          <p:cNvSpPr>
            <a:spLocks noGrp="1"/>
          </p:cNvSpPr>
          <p:nvPr>
            <p:ph type="title"/>
          </p:nvPr>
        </p:nvSpPr>
        <p:spPr/>
        <p:txBody>
          <a:bodyPr/>
          <a:lstStyle/>
          <a:p>
            <a:r>
              <a:rPr lang="fr-BE" dirty="0"/>
              <a:t>Personnalisation d’une vue - Trier</a:t>
            </a:r>
            <a:endParaRPr lang="fr-FR" dirty="0"/>
          </a:p>
        </p:txBody>
      </p:sp>
      <p:sp>
        <p:nvSpPr>
          <p:cNvPr id="3" name="Espace réservé du texte 2">
            <a:extLst>
              <a:ext uri="{FF2B5EF4-FFF2-40B4-BE49-F238E27FC236}">
                <a16:creationId xmlns:a16="http://schemas.microsoft.com/office/drawing/2014/main" id="{745D08DA-8DF7-0CDC-C175-38D4CD876D35}"/>
              </a:ext>
            </a:extLst>
          </p:cNvPr>
          <p:cNvSpPr>
            <a:spLocks noGrp="1"/>
          </p:cNvSpPr>
          <p:nvPr>
            <p:ph type="body" sz="quarter" idx="10"/>
          </p:nvPr>
        </p:nvSpPr>
        <p:spPr>
          <a:xfrm>
            <a:off x="695325" y="809625"/>
            <a:ext cx="7886700" cy="5362575"/>
          </a:xfrm>
        </p:spPr>
        <p:txBody>
          <a:bodyPr/>
          <a:lstStyle/>
          <a:p>
            <a:pPr marL="342900" lvl="1" indent="0">
              <a:buNone/>
            </a:pPr>
            <a:endParaRPr lang="fr-FR" dirty="0"/>
          </a:p>
          <a:p>
            <a:pPr lvl="1"/>
            <a:endParaRPr lang="fr-FR" dirty="0"/>
          </a:p>
          <a:p>
            <a:pPr marL="342900" lvl="1" indent="0">
              <a:buNone/>
            </a:pPr>
            <a:endParaRPr lang="fr-FR" sz="2000" dirty="0"/>
          </a:p>
          <a:p>
            <a:endParaRPr lang="fr-FR" dirty="0"/>
          </a:p>
        </p:txBody>
      </p:sp>
      <p:pic>
        <p:nvPicPr>
          <p:cNvPr id="7" name="Image 6">
            <a:extLst>
              <a:ext uri="{FF2B5EF4-FFF2-40B4-BE49-F238E27FC236}">
                <a16:creationId xmlns:a16="http://schemas.microsoft.com/office/drawing/2014/main" id="{61CF5555-E9FE-E024-AB81-4B9AF2F8D771}"/>
              </a:ext>
            </a:extLst>
          </p:cNvPr>
          <p:cNvPicPr>
            <a:picLocks noChangeAspect="1"/>
          </p:cNvPicPr>
          <p:nvPr/>
        </p:nvPicPr>
        <p:blipFill>
          <a:blip r:embed="rId2"/>
          <a:stretch>
            <a:fillRect/>
          </a:stretch>
        </p:blipFill>
        <p:spPr>
          <a:xfrm>
            <a:off x="695325" y="2007139"/>
            <a:ext cx="7619546" cy="2544313"/>
          </a:xfrm>
          <a:prstGeom prst="rect">
            <a:avLst/>
          </a:prstGeom>
        </p:spPr>
      </p:pic>
      <p:sp>
        <p:nvSpPr>
          <p:cNvPr id="9" name="ZoneTexte 8">
            <a:extLst>
              <a:ext uri="{FF2B5EF4-FFF2-40B4-BE49-F238E27FC236}">
                <a16:creationId xmlns:a16="http://schemas.microsoft.com/office/drawing/2014/main" id="{DE973330-A36F-F117-B4EF-34DE40E337AB}"/>
              </a:ext>
            </a:extLst>
          </p:cNvPr>
          <p:cNvSpPr txBox="1"/>
          <p:nvPr/>
        </p:nvSpPr>
        <p:spPr>
          <a:xfrm>
            <a:off x="695325" y="829874"/>
            <a:ext cx="7741682" cy="923330"/>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Cliquez sur le titre d’une colonne pour trier par valeur croissantes (une deuxième fois pour décroissante).</a:t>
            </a:r>
          </a:p>
          <a:p>
            <a:r>
              <a:rPr lang="fr-FR" b="1" dirty="0">
                <a:latin typeface="Arial" panose="020B0604020202020204" pitchFamily="34" charset="0"/>
                <a:cs typeface="Arial" panose="020B0604020202020204" pitchFamily="34" charset="0"/>
              </a:rPr>
              <a:t>La vue s’ouvrira la prochaine fois avec le dernier tri utilisé</a:t>
            </a:r>
          </a:p>
        </p:txBody>
      </p:sp>
      <p:cxnSp>
        <p:nvCxnSpPr>
          <p:cNvPr id="10" name="Connecteur droit avec flèche 9">
            <a:extLst>
              <a:ext uri="{FF2B5EF4-FFF2-40B4-BE49-F238E27FC236}">
                <a16:creationId xmlns:a16="http://schemas.microsoft.com/office/drawing/2014/main" id="{4ABF814F-97E6-C58B-FC5E-7BE7021113ED}"/>
              </a:ext>
            </a:extLst>
          </p:cNvPr>
          <p:cNvCxnSpPr>
            <a:cxnSpLocks/>
            <a:stCxn id="9" idx="2"/>
          </p:cNvCxnSpPr>
          <p:nvPr/>
        </p:nvCxnSpPr>
        <p:spPr>
          <a:xfrm flipH="1">
            <a:off x="1613043" y="1753204"/>
            <a:ext cx="2953123" cy="6612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66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4A24D-86A6-1AA2-7FCF-D487ACE2C873}"/>
              </a:ext>
            </a:extLst>
          </p:cNvPr>
          <p:cNvSpPr>
            <a:spLocks noGrp="1"/>
          </p:cNvSpPr>
          <p:nvPr>
            <p:ph type="title"/>
          </p:nvPr>
        </p:nvSpPr>
        <p:spPr/>
        <p:txBody>
          <a:bodyPr/>
          <a:lstStyle/>
          <a:p>
            <a:r>
              <a:rPr lang="fr-BE" dirty="0"/>
              <a:t>Personnalisation d’une vue - Filtrer</a:t>
            </a:r>
            <a:endParaRPr lang="fr-FR" dirty="0"/>
          </a:p>
        </p:txBody>
      </p:sp>
      <p:sp>
        <p:nvSpPr>
          <p:cNvPr id="3" name="Espace réservé du texte 2">
            <a:extLst>
              <a:ext uri="{FF2B5EF4-FFF2-40B4-BE49-F238E27FC236}">
                <a16:creationId xmlns:a16="http://schemas.microsoft.com/office/drawing/2014/main" id="{745D08DA-8DF7-0CDC-C175-38D4CD876D35}"/>
              </a:ext>
            </a:extLst>
          </p:cNvPr>
          <p:cNvSpPr>
            <a:spLocks noGrp="1"/>
          </p:cNvSpPr>
          <p:nvPr>
            <p:ph type="body" sz="quarter" idx="10"/>
          </p:nvPr>
        </p:nvSpPr>
        <p:spPr>
          <a:xfrm>
            <a:off x="695325" y="809625"/>
            <a:ext cx="7886700" cy="5362575"/>
          </a:xfrm>
        </p:spPr>
        <p:txBody>
          <a:bodyPr/>
          <a:lstStyle/>
          <a:p>
            <a:pPr marL="342900" lvl="1" indent="0">
              <a:buNone/>
            </a:pPr>
            <a:endParaRPr lang="fr-FR" dirty="0"/>
          </a:p>
          <a:p>
            <a:pPr lvl="1"/>
            <a:endParaRPr lang="fr-FR" dirty="0"/>
          </a:p>
          <a:p>
            <a:pPr marL="342900" lvl="1" indent="0">
              <a:buNone/>
            </a:pPr>
            <a:endParaRPr lang="fr-FR" sz="2000" dirty="0"/>
          </a:p>
          <a:p>
            <a:endParaRPr lang="fr-FR" dirty="0"/>
          </a:p>
        </p:txBody>
      </p:sp>
      <p:pic>
        <p:nvPicPr>
          <p:cNvPr id="8" name="Image 7">
            <a:extLst>
              <a:ext uri="{FF2B5EF4-FFF2-40B4-BE49-F238E27FC236}">
                <a16:creationId xmlns:a16="http://schemas.microsoft.com/office/drawing/2014/main" id="{62660C3C-8956-1DF7-63BD-8B8182C34B53}"/>
              </a:ext>
            </a:extLst>
          </p:cNvPr>
          <p:cNvPicPr>
            <a:picLocks noChangeAspect="1"/>
          </p:cNvPicPr>
          <p:nvPr/>
        </p:nvPicPr>
        <p:blipFill>
          <a:blip r:embed="rId2"/>
          <a:stretch>
            <a:fillRect/>
          </a:stretch>
        </p:blipFill>
        <p:spPr>
          <a:xfrm>
            <a:off x="6594475" y="2064222"/>
            <a:ext cx="1854200" cy="2413000"/>
          </a:xfrm>
          <a:prstGeom prst="rect">
            <a:avLst/>
          </a:prstGeom>
        </p:spPr>
      </p:pic>
      <p:sp>
        <p:nvSpPr>
          <p:cNvPr id="9" name="ZoneTexte 8">
            <a:extLst>
              <a:ext uri="{FF2B5EF4-FFF2-40B4-BE49-F238E27FC236}">
                <a16:creationId xmlns:a16="http://schemas.microsoft.com/office/drawing/2014/main" id="{7ADF1A8D-1634-2E52-B253-C01E54514763}"/>
              </a:ext>
            </a:extLst>
          </p:cNvPr>
          <p:cNvSpPr txBox="1"/>
          <p:nvPr/>
        </p:nvSpPr>
        <p:spPr>
          <a:xfrm>
            <a:off x="695325" y="809625"/>
            <a:ext cx="6136990" cy="923330"/>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Pour limiter l’affichage à certaines lignes, choisissez de modifier le filtre. Ici c’est un exemple qui ne conserve que les activités des années prochaines</a:t>
            </a:r>
          </a:p>
        </p:txBody>
      </p:sp>
      <p:cxnSp>
        <p:nvCxnSpPr>
          <p:cNvPr id="10" name="Connecteur droit avec flèche 9">
            <a:extLst>
              <a:ext uri="{FF2B5EF4-FFF2-40B4-BE49-F238E27FC236}">
                <a16:creationId xmlns:a16="http://schemas.microsoft.com/office/drawing/2014/main" id="{F5923627-FEB4-A2BC-13BD-F6301F97F60B}"/>
              </a:ext>
            </a:extLst>
          </p:cNvPr>
          <p:cNvCxnSpPr>
            <a:cxnSpLocks/>
            <a:stCxn id="9" idx="2"/>
          </p:cNvCxnSpPr>
          <p:nvPr/>
        </p:nvCxnSpPr>
        <p:spPr>
          <a:xfrm>
            <a:off x="3763820" y="1732955"/>
            <a:ext cx="3291159" cy="18029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68D6BBD5-D1B2-8078-2ABE-4340DF10A008}"/>
              </a:ext>
            </a:extLst>
          </p:cNvPr>
          <p:cNvPicPr>
            <a:picLocks noChangeAspect="1"/>
          </p:cNvPicPr>
          <p:nvPr/>
        </p:nvPicPr>
        <p:blipFill>
          <a:blip r:embed="rId3"/>
          <a:stretch>
            <a:fillRect/>
          </a:stretch>
        </p:blipFill>
        <p:spPr>
          <a:xfrm>
            <a:off x="1558353" y="2542787"/>
            <a:ext cx="3222214" cy="3272878"/>
          </a:xfrm>
          <a:prstGeom prst="rect">
            <a:avLst/>
          </a:prstGeom>
        </p:spPr>
      </p:pic>
      <p:cxnSp>
        <p:nvCxnSpPr>
          <p:cNvPr id="12" name="Connecteur droit avec flèche 11">
            <a:extLst>
              <a:ext uri="{FF2B5EF4-FFF2-40B4-BE49-F238E27FC236}">
                <a16:creationId xmlns:a16="http://schemas.microsoft.com/office/drawing/2014/main" id="{A9F58D0D-8C6A-B242-FA49-1DF1576C5750}"/>
              </a:ext>
            </a:extLst>
          </p:cNvPr>
          <p:cNvCxnSpPr>
            <a:cxnSpLocks/>
            <a:stCxn id="9" idx="2"/>
          </p:cNvCxnSpPr>
          <p:nvPr/>
        </p:nvCxnSpPr>
        <p:spPr>
          <a:xfrm flipH="1">
            <a:off x="1787784" y="1732955"/>
            <a:ext cx="1976036" cy="24462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7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A39D9-5FA5-07D5-1D24-2F679FB258FE}"/>
              </a:ext>
            </a:extLst>
          </p:cNvPr>
          <p:cNvSpPr>
            <a:spLocks noGrp="1"/>
          </p:cNvSpPr>
          <p:nvPr>
            <p:ph type="title"/>
          </p:nvPr>
        </p:nvSpPr>
        <p:spPr/>
        <p:txBody>
          <a:bodyPr/>
          <a:lstStyle/>
          <a:p>
            <a:r>
              <a:rPr lang="fr-BE" sz="2400" dirty="0"/>
              <a:t>Personnalisation d’une vue - Kanban</a:t>
            </a:r>
            <a:endParaRPr lang="fr-FR" dirty="0"/>
          </a:p>
        </p:txBody>
      </p:sp>
      <p:pic>
        <p:nvPicPr>
          <p:cNvPr id="5" name="Image 4">
            <a:extLst>
              <a:ext uri="{FF2B5EF4-FFF2-40B4-BE49-F238E27FC236}">
                <a16:creationId xmlns:a16="http://schemas.microsoft.com/office/drawing/2014/main" id="{5C40089E-E659-BA26-4D1D-71676C7F6BDC}"/>
              </a:ext>
            </a:extLst>
          </p:cNvPr>
          <p:cNvPicPr>
            <a:picLocks noChangeAspect="1"/>
          </p:cNvPicPr>
          <p:nvPr/>
        </p:nvPicPr>
        <p:blipFill>
          <a:blip r:embed="rId2"/>
          <a:stretch>
            <a:fillRect/>
          </a:stretch>
        </p:blipFill>
        <p:spPr>
          <a:xfrm>
            <a:off x="5618625" y="815858"/>
            <a:ext cx="2364395" cy="2613850"/>
          </a:xfrm>
          <a:prstGeom prst="rect">
            <a:avLst/>
          </a:prstGeom>
        </p:spPr>
      </p:pic>
      <p:sp>
        <p:nvSpPr>
          <p:cNvPr id="6" name="ZoneTexte 5">
            <a:extLst>
              <a:ext uri="{FF2B5EF4-FFF2-40B4-BE49-F238E27FC236}">
                <a16:creationId xmlns:a16="http://schemas.microsoft.com/office/drawing/2014/main" id="{79EA8CCC-3115-7988-E231-FB64B03B315F}"/>
              </a:ext>
            </a:extLst>
          </p:cNvPr>
          <p:cNvSpPr txBox="1"/>
          <p:nvPr/>
        </p:nvSpPr>
        <p:spPr>
          <a:xfrm>
            <a:off x="662327" y="815858"/>
            <a:ext cx="3776110" cy="923330"/>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Pour une vision totalement différente, essayez le mode d’affichage Kanban </a:t>
            </a:r>
          </a:p>
        </p:txBody>
      </p:sp>
      <p:cxnSp>
        <p:nvCxnSpPr>
          <p:cNvPr id="7" name="Connecteur droit avec flèche 6">
            <a:extLst>
              <a:ext uri="{FF2B5EF4-FFF2-40B4-BE49-F238E27FC236}">
                <a16:creationId xmlns:a16="http://schemas.microsoft.com/office/drawing/2014/main" id="{D902CB06-8A84-5FF1-3901-F8712E36D9E6}"/>
              </a:ext>
            </a:extLst>
          </p:cNvPr>
          <p:cNvCxnSpPr>
            <a:cxnSpLocks/>
            <a:stCxn id="6" idx="2"/>
          </p:cNvCxnSpPr>
          <p:nvPr/>
        </p:nvCxnSpPr>
        <p:spPr>
          <a:xfrm>
            <a:off x="2550382" y="1739188"/>
            <a:ext cx="3632697" cy="7594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05A059D3-EBF5-F61F-7B60-B14DFD5AF235}"/>
              </a:ext>
            </a:extLst>
          </p:cNvPr>
          <p:cNvPicPr>
            <a:picLocks noChangeAspect="1"/>
          </p:cNvPicPr>
          <p:nvPr/>
        </p:nvPicPr>
        <p:blipFill>
          <a:blip r:embed="rId3"/>
          <a:stretch>
            <a:fillRect/>
          </a:stretch>
        </p:blipFill>
        <p:spPr>
          <a:xfrm>
            <a:off x="4572000" y="4110265"/>
            <a:ext cx="3783856" cy="1752459"/>
          </a:xfrm>
          <a:prstGeom prst="rect">
            <a:avLst/>
          </a:prstGeom>
        </p:spPr>
      </p:pic>
      <p:sp>
        <p:nvSpPr>
          <p:cNvPr id="9" name="ZoneTexte 8">
            <a:extLst>
              <a:ext uri="{FF2B5EF4-FFF2-40B4-BE49-F238E27FC236}">
                <a16:creationId xmlns:a16="http://schemas.microsoft.com/office/drawing/2014/main" id="{25E095AE-EF39-E5DE-61CC-AF1256890686}"/>
              </a:ext>
            </a:extLst>
          </p:cNvPr>
          <p:cNvSpPr txBox="1"/>
          <p:nvPr/>
        </p:nvSpPr>
        <p:spPr>
          <a:xfrm>
            <a:off x="662327" y="2551837"/>
            <a:ext cx="4032963" cy="1754326"/>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Le regroupement va créer autant de colonnes que les valeurs de ce champ et chaque objet sera présenté comme une étiquette et non comme une ligne dans un tableau</a:t>
            </a:r>
          </a:p>
        </p:txBody>
      </p:sp>
      <p:cxnSp>
        <p:nvCxnSpPr>
          <p:cNvPr id="10" name="Connecteur droit avec flèche 9">
            <a:extLst>
              <a:ext uri="{FF2B5EF4-FFF2-40B4-BE49-F238E27FC236}">
                <a16:creationId xmlns:a16="http://schemas.microsoft.com/office/drawing/2014/main" id="{E016ECEF-0654-074A-FB97-726B71987B1C}"/>
              </a:ext>
            </a:extLst>
          </p:cNvPr>
          <p:cNvCxnSpPr>
            <a:cxnSpLocks/>
            <a:stCxn id="9" idx="2"/>
          </p:cNvCxnSpPr>
          <p:nvPr/>
        </p:nvCxnSpPr>
        <p:spPr>
          <a:xfrm>
            <a:off x="2678809" y="4306163"/>
            <a:ext cx="1954836" cy="11083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00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6A195-3B3A-0679-717A-8AAC3ED59F99}"/>
              </a:ext>
            </a:extLst>
          </p:cNvPr>
          <p:cNvSpPr>
            <a:spLocks noGrp="1"/>
          </p:cNvSpPr>
          <p:nvPr>
            <p:ph type="title"/>
          </p:nvPr>
        </p:nvSpPr>
        <p:spPr/>
        <p:txBody>
          <a:bodyPr/>
          <a:lstStyle/>
          <a:p>
            <a:r>
              <a:rPr lang="fr-FR" dirty="0"/>
              <a:t>Personnalisation d’une vue - Kanban</a:t>
            </a:r>
          </a:p>
        </p:txBody>
      </p:sp>
      <p:sp>
        <p:nvSpPr>
          <p:cNvPr id="3" name="Espace réservé du texte 2">
            <a:extLst>
              <a:ext uri="{FF2B5EF4-FFF2-40B4-BE49-F238E27FC236}">
                <a16:creationId xmlns:a16="http://schemas.microsoft.com/office/drawing/2014/main" id="{3D1736EC-209B-624A-1B1F-30CB4D7E6CA1}"/>
              </a:ext>
            </a:extLst>
          </p:cNvPr>
          <p:cNvSpPr>
            <a:spLocks noGrp="1"/>
          </p:cNvSpPr>
          <p:nvPr>
            <p:ph type="body" sz="quarter" idx="10"/>
          </p:nvPr>
        </p:nvSpPr>
        <p:spPr/>
        <p:txBody>
          <a:bodyPr/>
          <a:lstStyle/>
          <a:p>
            <a:r>
              <a:rPr lang="fr-FR" dirty="0"/>
              <a:t>C’est une vision qui peut être intéressante, sous forme de planning hebdomadaire</a:t>
            </a:r>
          </a:p>
          <a:p>
            <a:endParaRPr lang="fr-FR" dirty="0"/>
          </a:p>
          <a:p>
            <a:pPr marL="0" indent="0">
              <a:buNone/>
            </a:pPr>
            <a:endParaRPr lang="fr-FR" dirty="0"/>
          </a:p>
        </p:txBody>
      </p:sp>
      <p:pic>
        <p:nvPicPr>
          <p:cNvPr id="4" name="Image 3">
            <a:extLst>
              <a:ext uri="{FF2B5EF4-FFF2-40B4-BE49-F238E27FC236}">
                <a16:creationId xmlns:a16="http://schemas.microsoft.com/office/drawing/2014/main" id="{5A5B7EC8-C455-F15A-6268-55A8EE287EBE}"/>
              </a:ext>
            </a:extLst>
          </p:cNvPr>
          <p:cNvPicPr>
            <a:picLocks noChangeAspect="1"/>
          </p:cNvPicPr>
          <p:nvPr/>
        </p:nvPicPr>
        <p:blipFill>
          <a:blip r:embed="rId2"/>
          <a:stretch>
            <a:fillRect/>
          </a:stretch>
        </p:blipFill>
        <p:spPr>
          <a:xfrm>
            <a:off x="695325" y="1720136"/>
            <a:ext cx="7811162" cy="3838183"/>
          </a:xfrm>
          <a:prstGeom prst="rect">
            <a:avLst/>
          </a:prstGeom>
        </p:spPr>
      </p:pic>
    </p:spTree>
    <p:extLst>
      <p:ext uri="{BB962C8B-B14F-4D97-AF65-F5344CB8AC3E}">
        <p14:creationId xmlns:p14="http://schemas.microsoft.com/office/powerpoint/2010/main" val="347630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5D7AC-6AB9-8214-85D5-53630EBE793D}"/>
              </a:ext>
            </a:extLst>
          </p:cNvPr>
          <p:cNvSpPr>
            <a:spLocks noGrp="1"/>
          </p:cNvSpPr>
          <p:nvPr>
            <p:ph type="title"/>
          </p:nvPr>
        </p:nvSpPr>
        <p:spPr/>
        <p:txBody>
          <a:bodyPr/>
          <a:lstStyle/>
          <a:p>
            <a:r>
              <a:rPr lang="fr-BE" sz="2400" dirty="0"/>
              <a:t>Personnalisation d’une vue – Plus de filtres</a:t>
            </a:r>
            <a:endParaRPr lang="fr-FR" dirty="0"/>
          </a:p>
        </p:txBody>
      </p:sp>
      <p:sp>
        <p:nvSpPr>
          <p:cNvPr id="3" name="Espace réservé du texte 2">
            <a:extLst>
              <a:ext uri="{FF2B5EF4-FFF2-40B4-BE49-F238E27FC236}">
                <a16:creationId xmlns:a16="http://schemas.microsoft.com/office/drawing/2014/main" id="{F2D5C97F-40B5-96FD-BEB8-BD0BEA18D0C4}"/>
              </a:ext>
            </a:extLst>
          </p:cNvPr>
          <p:cNvSpPr>
            <a:spLocks noGrp="1"/>
          </p:cNvSpPr>
          <p:nvPr>
            <p:ph type="body" sz="quarter" idx="10"/>
          </p:nvPr>
        </p:nvSpPr>
        <p:spPr/>
        <p:txBody>
          <a:bodyPr/>
          <a:lstStyle/>
          <a:p>
            <a:r>
              <a:rPr lang="fr-FR" dirty="0"/>
              <a:t>Autre exemple de filtres utiles : Les organisations</a:t>
            </a:r>
          </a:p>
          <a:p>
            <a:r>
              <a:rPr lang="fr-FR" dirty="0"/>
              <a:t>Je souhaite conserver : </a:t>
            </a:r>
          </a:p>
          <a:p>
            <a:pPr lvl="1"/>
            <a:r>
              <a:rPr lang="fr-FR" dirty="0"/>
              <a:t>La fédération</a:t>
            </a:r>
          </a:p>
          <a:p>
            <a:pPr lvl="1"/>
            <a:r>
              <a:rPr lang="fr-FR" dirty="0"/>
              <a:t>les instances de mon département</a:t>
            </a:r>
          </a:p>
          <a:p>
            <a:pPr lvl="1"/>
            <a:r>
              <a:rPr lang="fr-FR" dirty="0"/>
              <a:t>les organisations dans les villes d’exercice d’activité de mon club</a:t>
            </a:r>
          </a:p>
          <a:p>
            <a:endParaRPr lang="fr-FR" dirty="0"/>
          </a:p>
          <a:p>
            <a:endParaRPr lang="fr-FR" dirty="0"/>
          </a:p>
        </p:txBody>
      </p:sp>
      <p:pic>
        <p:nvPicPr>
          <p:cNvPr id="4" name="Image 3">
            <a:extLst>
              <a:ext uri="{FF2B5EF4-FFF2-40B4-BE49-F238E27FC236}">
                <a16:creationId xmlns:a16="http://schemas.microsoft.com/office/drawing/2014/main" id="{DA89588D-3C1E-D4FD-B485-745F5E89DDA4}"/>
              </a:ext>
            </a:extLst>
          </p:cNvPr>
          <p:cNvPicPr>
            <a:picLocks noChangeAspect="1"/>
          </p:cNvPicPr>
          <p:nvPr/>
        </p:nvPicPr>
        <p:blipFill>
          <a:blip r:embed="rId2"/>
          <a:stretch>
            <a:fillRect/>
          </a:stretch>
        </p:blipFill>
        <p:spPr>
          <a:xfrm>
            <a:off x="695325" y="2580617"/>
            <a:ext cx="6008721" cy="2833864"/>
          </a:xfrm>
          <a:prstGeom prst="rect">
            <a:avLst/>
          </a:prstGeom>
        </p:spPr>
      </p:pic>
      <p:sp>
        <p:nvSpPr>
          <p:cNvPr id="5" name="ZoneTexte 4">
            <a:extLst>
              <a:ext uri="{FF2B5EF4-FFF2-40B4-BE49-F238E27FC236}">
                <a16:creationId xmlns:a16="http://schemas.microsoft.com/office/drawing/2014/main" id="{665D7D4F-A405-A879-7108-894B8E91412B}"/>
              </a:ext>
            </a:extLst>
          </p:cNvPr>
          <p:cNvSpPr txBox="1"/>
          <p:nvPr/>
        </p:nvSpPr>
        <p:spPr>
          <a:xfrm>
            <a:off x="6814304" y="2520294"/>
            <a:ext cx="1717084"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Les villes où nous pratiquons </a:t>
            </a:r>
          </a:p>
        </p:txBody>
      </p:sp>
      <p:cxnSp>
        <p:nvCxnSpPr>
          <p:cNvPr id="6" name="Connecteur droit avec flèche 5">
            <a:extLst>
              <a:ext uri="{FF2B5EF4-FFF2-40B4-BE49-F238E27FC236}">
                <a16:creationId xmlns:a16="http://schemas.microsoft.com/office/drawing/2014/main" id="{0FD04D5D-1FBA-E110-E524-DDB18F55FF4E}"/>
              </a:ext>
            </a:extLst>
          </p:cNvPr>
          <p:cNvCxnSpPr>
            <a:cxnSpLocks/>
            <a:stCxn id="5" idx="1"/>
          </p:cNvCxnSpPr>
          <p:nvPr/>
        </p:nvCxnSpPr>
        <p:spPr>
          <a:xfrm flipH="1">
            <a:off x="6557989" y="2781904"/>
            <a:ext cx="256315" cy="6865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8612410-3A24-2A28-D914-315B87C0306F}"/>
              </a:ext>
            </a:extLst>
          </p:cNvPr>
          <p:cNvSpPr txBox="1"/>
          <p:nvPr/>
        </p:nvSpPr>
        <p:spPr>
          <a:xfrm>
            <a:off x="6814304" y="3137243"/>
            <a:ext cx="1717084"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La fédération</a:t>
            </a:r>
          </a:p>
        </p:txBody>
      </p:sp>
      <p:cxnSp>
        <p:nvCxnSpPr>
          <p:cNvPr id="8" name="Connecteur droit avec flèche 7">
            <a:extLst>
              <a:ext uri="{FF2B5EF4-FFF2-40B4-BE49-F238E27FC236}">
                <a16:creationId xmlns:a16="http://schemas.microsoft.com/office/drawing/2014/main" id="{D508E8DF-0CEF-F519-E64A-71EBDBFB73F8}"/>
              </a:ext>
            </a:extLst>
          </p:cNvPr>
          <p:cNvCxnSpPr>
            <a:cxnSpLocks/>
            <a:stCxn id="7" idx="1"/>
          </p:cNvCxnSpPr>
          <p:nvPr/>
        </p:nvCxnSpPr>
        <p:spPr>
          <a:xfrm flipH="1">
            <a:off x="6523982" y="3291132"/>
            <a:ext cx="290322" cy="5961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1C96B02E-F99C-B2D6-8B57-06D30952938D}"/>
              </a:ext>
            </a:extLst>
          </p:cNvPr>
          <p:cNvSpPr txBox="1"/>
          <p:nvPr/>
        </p:nvSpPr>
        <p:spPr>
          <a:xfrm>
            <a:off x="6814304" y="3645915"/>
            <a:ext cx="1717084" cy="738664"/>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Les clubs et </a:t>
            </a:r>
            <a:r>
              <a:rPr lang="fr-FR" sz="1400" b="1" dirty="0" err="1">
                <a:latin typeface="Arial" panose="020B0604020202020204" pitchFamily="34" charset="0"/>
                <a:cs typeface="Arial" panose="020B0604020202020204" pitchFamily="34" charset="0"/>
              </a:rPr>
              <a:t>Coders</a:t>
            </a:r>
            <a:r>
              <a:rPr lang="fr-FR" sz="1400" b="1" dirty="0">
                <a:latin typeface="Arial" panose="020B0604020202020204" pitchFamily="34" charset="0"/>
                <a:cs typeface="Arial" panose="020B0604020202020204" pitchFamily="34" charset="0"/>
              </a:rPr>
              <a:t> du département</a:t>
            </a:r>
          </a:p>
        </p:txBody>
      </p:sp>
      <p:cxnSp>
        <p:nvCxnSpPr>
          <p:cNvPr id="10" name="Connecteur droit avec flèche 9">
            <a:extLst>
              <a:ext uri="{FF2B5EF4-FFF2-40B4-BE49-F238E27FC236}">
                <a16:creationId xmlns:a16="http://schemas.microsoft.com/office/drawing/2014/main" id="{6FA1AD9C-DDBD-34C4-DB1C-BEB1A2DD164C}"/>
              </a:ext>
            </a:extLst>
          </p:cNvPr>
          <p:cNvCxnSpPr>
            <a:cxnSpLocks/>
            <a:stCxn id="9" idx="1"/>
          </p:cNvCxnSpPr>
          <p:nvPr/>
        </p:nvCxnSpPr>
        <p:spPr>
          <a:xfrm flipH="1">
            <a:off x="6298357" y="4015247"/>
            <a:ext cx="515947" cy="3328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766F0B95-3E52-9D65-4306-35576D4B6CBF}"/>
              </a:ext>
            </a:extLst>
          </p:cNvPr>
          <p:cNvCxnSpPr>
            <a:cxnSpLocks/>
            <a:stCxn id="9" idx="1"/>
          </p:cNvCxnSpPr>
          <p:nvPr/>
        </p:nvCxnSpPr>
        <p:spPr>
          <a:xfrm flipH="1">
            <a:off x="6170158" y="4015247"/>
            <a:ext cx="644146" cy="519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B0E8096-AA75-2781-0632-0B3D7B6F8F81}"/>
              </a:ext>
            </a:extLst>
          </p:cNvPr>
          <p:cNvSpPr txBox="1"/>
          <p:nvPr/>
        </p:nvSpPr>
        <p:spPr>
          <a:xfrm>
            <a:off x="6821033" y="4473341"/>
            <a:ext cx="1664236"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Valides</a:t>
            </a:r>
          </a:p>
        </p:txBody>
      </p:sp>
      <p:cxnSp>
        <p:nvCxnSpPr>
          <p:cNvPr id="13" name="Connecteur droit avec flèche 12">
            <a:extLst>
              <a:ext uri="{FF2B5EF4-FFF2-40B4-BE49-F238E27FC236}">
                <a16:creationId xmlns:a16="http://schemas.microsoft.com/office/drawing/2014/main" id="{212BBAAD-0C48-9A0D-D1CF-1B5FFA95D9D3}"/>
              </a:ext>
            </a:extLst>
          </p:cNvPr>
          <p:cNvCxnSpPr>
            <a:cxnSpLocks/>
            <a:stCxn id="12" idx="1"/>
          </p:cNvCxnSpPr>
          <p:nvPr/>
        </p:nvCxnSpPr>
        <p:spPr>
          <a:xfrm flipH="1" flipV="1">
            <a:off x="6523982" y="4620599"/>
            <a:ext cx="297051" cy="66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2E00390-D44C-3772-46DB-1EBEA8AD8049}"/>
              </a:ext>
            </a:extLst>
          </p:cNvPr>
          <p:cNvSpPr txBox="1"/>
          <p:nvPr/>
        </p:nvSpPr>
        <p:spPr>
          <a:xfrm>
            <a:off x="6867152" y="4975846"/>
            <a:ext cx="1664236" cy="738664"/>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La formule logique qui lie ces conditions</a:t>
            </a:r>
          </a:p>
        </p:txBody>
      </p:sp>
      <p:cxnSp>
        <p:nvCxnSpPr>
          <p:cNvPr id="15" name="Connecteur droit avec flèche 14">
            <a:extLst>
              <a:ext uri="{FF2B5EF4-FFF2-40B4-BE49-F238E27FC236}">
                <a16:creationId xmlns:a16="http://schemas.microsoft.com/office/drawing/2014/main" id="{EEBD76B8-6D80-5539-ED39-A32B35544B87}"/>
              </a:ext>
            </a:extLst>
          </p:cNvPr>
          <p:cNvCxnSpPr>
            <a:cxnSpLocks/>
            <a:stCxn id="14" idx="1"/>
          </p:cNvCxnSpPr>
          <p:nvPr/>
        </p:nvCxnSpPr>
        <p:spPr>
          <a:xfrm flipH="1" flipV="1">
            <a:off x="6294081" y="5052504"/>
            <a:ext cx="573071" cy="2926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43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7998A1D-9371-CA44-32E5-A52343535E9D}"/>
              </a:ext>
            </a:extLst>
          </p:cNvPr>
          <p:cNvSpPr>
            <a:spLocks noGrp="1"/>
          </p:cNvSpPr>
          <p:nvPr>
            <p:ph type="sldNum" sz="quarter" idx="12"/>
          </p:nvPr>
        </p:nvSpPr>
        <p:spPr/>
        <p:txBody>
          <a:bodyPr/>
          <a:lstStyle/>
          <a:p>
            <a:fld id="{04FAA6AD-F039-4E00-8E69-6A7739F53D2A}" type="slidenum">
              <a:rPr lang="fr-FR" smtClean="0"/>
              <a:pPr/>
              <a:t>18</a:t>
            </a:fld>
            <a:endParaRPr lang="fr-FR" dirty="0"/>
          </a:p>
        </p:txBody>
      </p:sp>
      <p:sp>
        <p:nvSpPr>
          <p:cNvPr id="3" name="Espace réservé du texte 2">
            <a:extLst>
              <a:ext uri="{FF2B5EF4-FFF2-40B4-BE49-F238E27FC236}">
                <a16:creationId xmlns:a16="http://schemas.microsoft.com/office/drawing/2014/main" id="{9437B747-4368-2ED0-9162-97A049DF45C8}"/>
              </a:ext>
            </a:extLst>
          </p:cNvPr>
          <p:cNvSpPr>
            <a:spLocks noGrp="1"/>
          </p:cNvSpPr>
          <p:nvPr>
            <p:ph type="body" sz="quarter" idx="10"/>
          </p:nvPr>
        </p:nvSpPr>
        <p:spPr/>
        <p:txBody>
          <a:bodyPr/>
          <a:lstStyle/>
          <a:p>
            <a:r>
              <a:rPr lang="fr-FR" dirty="0"/>
              <a:t>RAPPORTS</a:t>
            </a:r>
          </a:p>
        </p:txBody>
      </p:sp>
    </p:spTree>
    <p:extLst>
      <p:ext uri="{BB962C8B-B14F-4D97-AF65-F5344CB8AC3E}">
        <p14:creationId xmlns:p14="http://schemas.microsoft.com/office/powerpoint/2010/main" val="3315322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558E1-6FE5-7143-D29B-84B30139F695}"/>
              </a:ext>
            </a:extLst>
          </p:cNvPr>
          <p:cNvSpPr>
            <a:spLocks noGrp="1"/>
          </p:cNvSpPr>
          <p:nvPr>
            <p:ph type="title"/>
          </p:nvPr>
        </p:nvSpPr>
        <p:spPr/>
        <p:txBody>
          <a:bodyPr/>
          <a:lstStyle/>
          <a:p>
            <a:r>
              <a:rPr lang="fr-FR" dirty="0"/>
              <a:t>Les rapports</a:t>
            </a:r>
          </a:p>
        </p:txBody>
      </p:sp>
      <p:sp>
        <p:nvSpPr>
          <p:cNvPr id="3" name="Espace réservé du texte 2">
            <a:extLst>
              <a:ext uri="{FF2B5EF4-FFF2-40B4-BE49-F238E27FC236}">
                <a16:creationId xmlns:a16="http://schemas.microsoft.com/office/drawing/2014/main" id="{4B703F8A-0CBA-920D-4DC2-7B627FCD6F15}"/>
              </a:ext>
            </a:extLst>
          </p:cNvPr>
          <p:cNvSpPr>
            <a:spLocks noGrp="1"/>
          </p:cNvSpPr>
          <p:nvPr>
            <p:ph type="body" sz="quarter" idx="10"/>
          </p:nvPr>
        </p:nvSpPr>
        <p:spPr/>
        <p:txBody>
          <a:bodyPr/>
          <a:lstStyle/>
          <a:p>
            <a:r>
              <a:rPr lang="fr-FR" dirty="0"/>
              <a:t>Un rapport est défini comme une liste d’enregistrements correspondant aux critères de votre choix. </a:t>
            </a:r>
          </a:p>
          <a:p>
            <a:r>
              <a:rPr lang="fr-FR" dirty="0"/>
              <a:t>Un rapport peut être filtré, regroupé ou affiché sous forme de graphique.</a:t>
            </a:r>
          </a:p>
          <a:p>
            <a:r>
              <a:rPr lang="fr-FR" dirty="0"/>
              <a:t>Les rapports permettent d’analyser l’ensemble de vos données en profondeur.</a:t>
            </a:r>
          </a:p>
          <a:p>
            <a:r>
              <a:rPr lang="fr-FR" dirty="0"/>
              <a:t>Les rapports sont stockés dans des dossiers. Ces dossiers peuvent être publics, privés ou partagés avec seulement quelques utilisateurs.</a:t>
            </a:r>
          </a:p>
          <a:p>
            <a:r>
              <a:rPr lang="fr-FR" dirty="0"/>
              <a:t>Les rapports sont toujours créés à partir d’un type de rapport. Il s’agit d’un modèle prédéfini facilitant la création de votre rapport. Le type de rapport permet en effet de définir quels sont les champs et les enregistrements prêts à être utilisés dans votre rapport.</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5441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EADD-D285-7422-5998-7871EC1E8F71}"/>
              </a:ext>
            </a:extLst>
          </p:cNvPr>
          <p:cNvSpPr>
            <a:spLocks noGrp="1"/>
          </p:cNvSpPr>
          <p:nvPr>
            <p:ph type="title"/>
          </p:nvPr>
        </p:nvSpPr>
        <p:spPr/>
        <p:txBody>
          <a:bodyPr/>
          <a:lstStyle/>
          <a:p>
            <a:r>
              <a:rPr lang="fr-FR" dirty="0"/>
              <a:t>Sommaire</a:t>
            </a:r>
          </a:p>
        </p:txBody>
      </p:sp>
      <p:sp>
        <p:nvSpPr>
          <p:cNvPr id="3" name="Espace réservé du texte 2">
            <a:extLst>
              <a:ext uri="{FF2B5EF4-FFF2-40B4-BE49-F238E27FC236}">
                <a16:creationId xmlns:a16="http://schemas.microsoft.com/office/drawing/2014/main" id="{304780D5-844B-E94D-FA44-D63E4A91D173}"/>
              </a:ext>
            </a:extLst>
          </p:cNvPr>
          <p:cNvSpPr>
            <a:spLocks noGrp="1"/>
          </p:cNvSpPr>
          <p:nvPr>
            <p:ph type="body" sz="quarter" idx="10"/>
          </p:nvPr>
        </p:nvSpPr>
        <p:spPr/>
        <p:txBody>
          <a:bodyPr/>
          <a:lstStyle/>
          <a:p>
            <a:r>
              <a:rPr lang="fr-FR" dirty="0"/>
              <a:t>Etat de la mise en production année sportive 2023/2024</a:t>
            </a:r>
          </a:p>
          <a:p>
            <a:pPr lvl="1"/>
            <a:r>
              <a:rPr lang="fr-FR" dirty="0"/>
              <a:t>Nombre de clubs en production</a:t>
            </a:r>
          </a:p>
          <a:p>
            <a:pPr lvl="1"/>
            <a:r>
              <a:rPr lang="fr-FR" dirty="0"/>
              <a:t>Nombre de commandes </a:t>
            </a:r>
          </a:p>
          <a:p>
            <a:r>
              <a:rPr lang="fr-FR" dirty="0"/>
              <a:t>Principaux incidents/dysfonctionnements nécessitant une reprise des données par ADMIN IT (et l’intégrateur)</a:t>
            </a:r>
          </a:p>
          <a:p>
            <a:r>
              <a:rPr lang="fr-FR" dirty="0"/>
              <a:t>Utilisation des vues</a:t>
            </a:r>
          </a:p>
          <a:p>
            <a:pPr marL="685800" lvl="1" indent="-342900"/>
            <a:r>
              <a:rPr lang="fr-FR" sz="1500" dirty="0">
                <a:latin typeface="Arial" panose="020B0604020202020204" pitchFamily="34" charset="0"/>
                <a:ea typeface="Calibri"/>
                <a:cs typeface="Arial" panose="020B0604020202020204" pitchFamily="34" charset="0"/>
              </a:rPr>
              <a:t>Cloner une vue</a:t>
            </a:r>
          </a:p>
          <a:p>
            <a:pPr marL="685800" lvl="1" indent="-342900"/>
            <a:r>
              <a:rPr lang="fr-FR" sz="1500" dirty="0">
                <a:latin typeface="Arial" panose="020B0604020202020204" pitchFamily="34" charset="0"/>
                <a:cs typeface="Arial" panose="020B0604020202020204" pitchFamily="34" charset="0"/>
              </a:rPr>
              <a:t>Choisir les champs</a:t>
            </a:r>
          </a:p>
          <a:p>
            <a:pPr marL="685800" lvl="1" indent="-342900"/>
            <a:r>
              <a:rPr lang="fr-FR" sz="1500" dirty="0">
                <a:latin typeface="Arial" panose="020B0604020202020204" pitchFamily="34" charset="0"/>
                <a:cs typeface="Arial" panose="020B0604020202020204" pitchFamily="34" charset="0"/>
              </a:rPr>
              <a:t>Filtrer les lignes</a:t>
            </a:r>
          </a:p>
          <a:p>
            <a:pPr marL="685800" lvl="1" indent="-342900"/>
            <a:r>
              <a:rPr lang="fr-FR" sz="1500" dirty="0">
                <a:latin typeface="Arial" panose="020B0604020202020204" pitchFamily="34" charset="0"/>
                <a:cs typeface="Arial" panose="020B0604020202020204" pitchFamily="34" charset="0"/>
              </a:rPr>
              <a:t>Trier les lignes</a:t>
            </a:r>
          </a:p>
          <a:p>
            <a:pPr marL="685800" lvl="1" indent="-342900"/>
            <a:r>
              <a:rPr lang="fr-FR" sz="1500" dirty="0">
                <a:latin typeface="Arial" panose="020B0604020202020204" pitchFamily="34" charset="0"/>
                <a:cs typeface="Arial" panose="020B0604020202020204" pitchFamily="34" charset="0"/>
              </a:rPr>
              <a:t>Utiliser la vision Kanban (qui veut dire étiquette en japonais)</a:t>
            </a:r>
          </a:p>
          <a:p>
            <a:r>
              <a:rPr lang="fr-FR" dirty="0"/>
              <a:t>Utilisation des rapports</a:t>
            </a:r>
          </a:p>
          <a:p>
            <a:pPr marL="685800" lvl="1" indent="-342900"/>
            <a:r>
              <a:rPr lang="fr-FR" sz="1500" dirty="0">
                <a:latin typeface="Arial" panose="020B0604020202020204" pitchFamily="34" charset="0"/>
                <a:cs typeface="Arial" panose="020B0604020202020204" pitchFamily="34" charset="0"/>
              </a:rPr>
              <a:t>À développer</a:t>
            </a:r>
          </a:p>
          <a:p>
            <a:r>
              <a:rPr lang="fr-FR" sz="2000" dirty="0">
                <a:cs typeface="Arial" panose="020B0604020202020204" pitchFamily="34" charset="0"/>
              </a:rPr>
              <a:t>Statuts possibles d’une commande</a:t>
            </a:r>
          </a:p>
          <a:p>
            <a:r>
              <a:rPr lang="fr-FR" sz="2000" dirty="0" err="1">
                <a:latin typeface="Arial" panose="020B0604020202020204" pitchFamily="34" charset="0"/>
                <a:cs typeface="Arial" panose="020B0604020202020204" pitchFamily="34" charset="0"/>
              </a:rPr>
              <a:t>Batchs</a:t>
            </a:r>
            <a:r>
              <a:rPr lang="fr-FR" sz="2000" dirty="0">
                <a:latin typeface="Arial" panose="020B0604020202020204" pitchFamily="34" charset="0"/>
                <a:cs typeface="Arial" panose="020B0604020202020204" pitchFamily="34" charset="0"/>
              </a:rPr>
              <a:t> collectifs/transactions financières</a:t>
            </a:r>
          </a:p>
          <a:p>
            <a:pPr marL="342900" lvl="1" indent="0">
              <a:buNone/>
            </a:pPr>
            <a:endParaRPr lang="fr-FR" sz="2000" dirty="0"/>
          </a:p>
          <a:p>
            <a:pPr marL="342900" lvl="1" indent="0">
              <a:buNone/>
            </a:pPr>
            <a:endParaRPr lang="fr-FR" dirty="0"/>
          </a:p>
        </p:txBody>
      </p:sp>
    </p:spTree>
    <p:extLst>
      <p:ext uri="{BB962C8B-B14F-4D97-AF65-F5344CB8AC3E}">
        <p14:creationId xmlns:p14="http://schemas.microsoft.com/office/powerpoint/2010/main" val="137092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67CF8-34C3-86C4-03D7-5D010F594854}"/>
              </a:ext>
            </a:extLst>
          </p:cNvPr>
          <p:cNvSpPr>
            <a:spLocks noGrp="1"/>
          </p:cNvSpPr>
          <p:nvPr>
            <p:ph type="title"/>
          </p:nvPr>
        </p:nvSpPr>
        <p:spPr/>
        <p:txBody>
          <a:bodyPr/>
          <a:lstStyle/>
          <a:p>
            <a:r>
              <a:rPr lang="fr-FR" dirty="0"/>
              <a:t>Les rapports : questions préalables</a:t>
            </a:r>
          </a:p>
        </p:txBody>
      </p:sp>
      <p:sp>
        <p:nvSpPr>
          <p:cNvPr id="3" name="Espace réservé du texte 2">
            <a:extLst>
              <a:ext uri="{FF2B5EF4-FFF2-40B4-BE49-F238E27FC236}">
                <a16:creationId xmlns:a16="http://schemas.microsoft.com/office/drawing/2014/main" id="{394E6472-6651-B757-64CD-F934AC65D88C}"/>
              </a:ext>
            </a:extLst>
          </p:cNvPr>
          <p:cNvSpPr>
            <a:spLocks noGrp="1"/>
          </p:cNvSpPr>
          <p:nvPr>
            <p:ph type="body" sz="quarter" idx="10"/>
          </p:nvPr>
        </p:nvSpPr>
        <p:spPr/>
        <p:txBody>
          <a:bodyPr/>
          <a:lstStyle/>
          <a:p>
            <a:r>
              <a:rPr lang="fr-FR" dirty="0"/>
              <a:t>Afin de définir le type de rapport que vous souhaitez créer, il est indispensable de vous poser les questions suivantes :</a:t>
            </a:r>
          </a:p>
          <a:p>
            <a:pPr lvl="1"/>
            <a:r>
              <a:rPr lang="fr-FR" dirty="0"/>
              <a:t>Qu’est-ce que je veux afficher précisément ?</a:t>
            </a:r>
          </a:p>
          <a:p>
            <a:pPr lvl="1"/>
            <a:r>
              <a:rPr lang="fr-FR" dirty="0"/>
              <a:t>Sur quel(s) objet(s) je veux faire ce rapport ? </a:t>
            </a:r>
          </a:p>
          <a:p>
            <a:pPr lvl="1"/>
            <a:r>
              <a:rPr lang="fr-FR" dirty="0"/>
              <a:t>Quels enregistrements je veux voir ? </a:t>
            </a:r>
          </a:p>
          <a:p>
            <a:pPr lvl="1"/>
            <a:r>
              <a:rPr lang="fr-FR" dirty="0"/>
              <a:t>Quels sont les champs que je souhaite afficher ?</a:t>
            </a:r>
          </a:p>
          <a:p>
            <a:pPr lvl="1"/>
            <a:r>
              <a:rPr lang="fr-FR" dirty="0"/>
              <a:t>Sous quels regroupements je souhaite voir ces données? </a:t>
            </a:r>
          </a:p>
          <a:p>
            <a:pPr lvl="1"/>
            <a:r>
              <a:rPr lang="fr-FR" dirty="0"/>
              <a:t>Quels calculs je veux faire ?</a:t>
            </a:r>
          </a:p>
          <a:p>
            <a:pPr lvl="1"/>
            <a:r>
              <a:rPr lang="fr-FR" dirty="0"/>
              <a:t>Quel graphique je veux associer au rapport ?</a:t>
            </a:r>
          </a:p>
          <a:p>
            <a:pPr lvl="1"/>
            <a:r>
              <a:rPr lang="fr-FR" dirty="0"/>
              <a:t>Qui va pouvoir voir ce rapport ?</a:t>
            </a:r>
          </a:p>
          <a:p>
            <a:pPr lvl="1"/>
            <a:r>
              <a:rPr lang="fr-FR" dirty="0"/>
              <a:t>Est-ce que ce dont j’ai besoin n’existe pas déjà dans un rapport déjà créé ?</a:t>
            </a:r>
          </a:p>
          <a:p>
            <a:endParaRPr lang="fr-FR" dirty="0"/>
          </a:p>
          <a:p>
            <a:endParaRPr lang="fr-FR" dirty="0"/>
          </a:p>
        </p:txBody>
      </p:sp>
    </p:spTree>
    <p:extLst>
      <p:ext uri="{BB962C8B-B14F-4D97-AF65-F5344CB8AC3E}">
        <p14:creationId xmlns:p14="http://schemas.microsoft.com/office/powerpoint/2010/main" val="121082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D096B-3F39-7AB1-57D7-385F2F52DC32}"/>
              </a:ext>
            </a:extLst>
          </p:cNvPr>
          <p:cNvSpPr>
            <a:spLocks noGrp="1"/>
          </p:cNvSpPr>
          <p:nvPr>
            <p:ph type="title"/>
          </p:nvPr>
        </p:nvSpPr>
        <p:spPr/>
        <p:txBody>
          <a:bodyPr/>
          <a:lstStyle/>
          <a:p>
            <a:r>
              <a:rPr lang="fr-FR" dirty="0"/>
              <a:t>Les rapports</a:t>
            </a:r>
          </a:p>
        </p:txBody>
      </p:sp>
      <p:sp>
        <p:nvSpPr>
          <p:cNvPr id="3" name="Espace réservé du texte 2">
            <a:extLst>
              <a:ext uri="{FF2B5EF4-FFF2-40B4-BE49-F238E27FC236}">
                <a16:creationId xmlns:a16="http://schemas.microsoft.com/office/drawing/2014/main" id="{762CA89B-7D6E-8BE5-F680-BDEBD7F2B062}"/>
              </a:ext>
            </a:extLst>
          </p:cNvPr>
          <p:cNvSpPr>
            <a:spLocks noGrp="1"/>
          </p:cNvSpPr>
          <p:nvPr>
            <p:ph type="body" sz="quarter" idx="10"/>
          </p:nvPr>
        </p:nvSpPr>
        <p:spPr/>
        <p:txBody>
          <a:bodyPr/>
          <a:lstStyle/>
          <a:p>
            <a:r>
              <a:rPr lang="fr-FR" dirty="0"/>
              <a:t>Accès aux rapports</a:t>
            </a:r>
          </a:p>
        </p:txBody>
      </p:sp>
      <p:pic>
        <p:nvPicPr>
          <p:cNvPr id="5" name="Image 4">
            <a:extLst>
              <a:ext uri="{FF2B5EF4-FFF2-40B4-BE49-F238E27FC236}">
                <a16:creationId xmlns:a16="http://schemas.microsoft.com/office/drawing/2014/main" id="{D240C07F-A552-FD51-A5EA-A719E9816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2133474"/>
            <a:ext cx="7772400" cy="4038726"/>
          </a:xfrm>
          <a:prstGeom prst="rect">
            <a:avLst/>
          </a:prstGeom>
        </p:spPr>
      </p:pic>
      <p:sp>
        <p:nvSpPr>
          <p:cNvPr id="6" name="ZoneTexte 5">
            <a:extLst>
              <a:ext uri="{FF2B5EF4-FFF2-40B4-BE49-F238E27FC236}">
                <a16:creationId xmlns:a16="http://schemas.microsoft.com/office/drawing/2014/main" id="{1D337944-868C-FDAF-BE21-6A13DCBC02AB}"/>
              </a:ext>
            </a:extLst>
          </p:cNvPr>
          <p:cNvSpPr txBox="1"/>
          <p:nvPr/>
        </p:nvSpPr>
        <p:spPr>
          <a:xfrm>
            <a:off x="3452491" y="1562490"/>
            <a:ext cx="2229492"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L’onglet des rapports</a:t>
            </a:r>
          </a:p>
        </p:txBody>
      </p:sp>
      <p:cxnSp>
        <p:nvCxnSpPr>
          <p:cNvPr id="7" name="Connecteur droit avec flèche 6">
            <a:extLst>
              <a:ext uri="{FF2B5EF4-FFF2-40B4-BE49-F238E27FC236}">
                <a16:creationId xmlns:a16="http://schemas.microsoft.com/office/drawing/2014/main" id="{0F007595-69F2-0C16-389B-5CFF5AE93AA1}"/>
              </a:ext>
            </a:extLst>
          </p:cNvPr>
          <p:cNvCxnSpPr>
            <a:cxnSpLocks/>
          </p:cNvCxnSpPr>
          <p:nvPr/>
        </p:nvCxnSpPr>
        <p:spPr>
          <a:xfrm>
            <a:off x="4567237" y="1870267"/>
            <a:ext cx="0" cy="394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7F8FF40D-DCE0-5EA6-26F6-FFD0F124BD42}"/>
              </a:ext>
            </a:extLst>
          </p:cNvPr>
          <p:cNvSpPr txBox="1"/>
          <p:nvPr/>
        </p:nvSpPr>
        <p:spPr>
          <a:xfrm>
            <a:off x="5538699" y="887159"/>
            <a:ext cx="1943159"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Cliquer ici pour créer un rapport</a:t>
            </a:r>
          </a:p>
        </p:txBody>
      </p:sp>
      <p:cxnSp>
        <p:nvCxnSpPr>
          <p:cNvPr id="12" name="Connecteur droit avec flèche 11">
            <a:extLst>
              <a:ext uri="{FF2B5EF4-FFF2-40B4-BE49-F238E27FC236}">
                <a16:creationId xmlns:a16="http://schemas.microsoft.com/office/drawing/2014/main" id="{A2A30168-438C-7C37-61AD-2E188C490AEA}"/>
              </a:ext>
            </a:extLst>
          </p:cNvPr>
          <p:cNvCxnSpPr>
            <a:cxnSpLocks/>
            <a:stCxn id="11" idx="2"/>
          </p:cNvCxnSpPr>
          <p:nvPr/>
        </p:nvCxnSpPr>
        <p:spPr>
          <a:xfrm>
            <a:off x="6510279" y="1410379"/>
            <a:ext cx="700907" cy="13238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A88C1DE-2A8E-E3CC-EA75-6C61A455B844}"/>
              </a:ext>
            </a:extLst>
          </p:cNvPr>
          <p:cNvSpPr txBox="1"/>
          <p:nvPr/>
        </p:nvSpPr>
        <p:spPr>
          <a:xfrm>
            <a:off x="7022988" y="1487913"/>
            <a:ext cx="1406637"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Ici pour créer un dossier</a:t>
            </a:r>
          </a:p>
        </p:txBody>
      </p:sp>
      <p:cxnSp>
        <p:nvCxnSpPr>
          <p:cNvPr id="16" name="Connecteur droit avec flèche 15">
            <a:extLst>
              <a:ext uri="{FF2B5EF4-FFF2-40B4-BE49-F238E27FC236}">
                <a16:creationId xmlns:a16="http://schemas.microsoft.com/office/drawing/2014/main" id="{13137AB3-54A0-D273-C172-7F4A269B3D5E}"/>
              </a:ext>
            </a:extLst>
          </p:cNvPr>
          <p:cNvCxnSpPr>
            <a:cxnSpLocks/>
            <a:stCxn id="15" idx="2"/>
          </p:cNvCxnSpPr>
          <p:nvPr/>
        </p:nvCxnSpPr>
        <p:spPr>
          <a:xfrm>
            <a:off x="7726307" y="2011133"/>
            <a:ext cx="164246" cy="678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9357A653-47B0-C919-E811-15115EFA63D2}"/>
              </a:ext>
            </a:extLst>
          </p:cNvPr>
          <p:cNvSpPr txBox="1"/>
          <p:nvPr/>
        </p:nvSpPr>
        <p:spPr>
          <a:xfrm>
            <a:off x="737209" y="1221733"/>
            <a:ext cx="2229492" cy="738664"/>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Les rapports privés ne sont visible que par leur auteur</a:t>
            </a:r>
          </a:p>
        </p:txBody>
      </p:sp>
      <p:cxnSp>
        <p:nvCxnSpPr>
          <p:cNvPr id="21" name="Connecteur droit avec flèche 20">
            <a:extLst>
              <a:ext uri="{FF2B5EF4-FFF2-40B4-BE49-F238E27FC236}">
                <a16:creationId xmlns:a16="http://schemas.microsoft.com/office/drawing/2014/main" id="{CF497C3F-236A-72E1-64EB-FE5A1319F02C}"/>
              </a:ext>
            </a:extLst>
          </p:cNvPr>
          <p:cNvCxnSpPr>
            <a:cxnSpLocks/>
            <a:stCxn id="20" idx="2"/>
          </p:cNvCxnSpPr>
          <p:nvPr/>
        </p:nvCxnSpPr>
        <p:spPr>
          <a:xfrm flipH="1">
            <a:off x="1119883" y="1960397"/>
            <a:ext cx="732072" cy="1451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2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1" grpId="0" animBg="1"/>
      <p:bldP spid="15"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91C2E-EA13-2D64-FD7B-97C00F9BCE15}"/>
              </a:ext>
            </a:extLst>
          </p:cNvPr>
          <p:cNvSpPr>
            <a:spLocks noGrp="1"/>
          </p:cNvSpPr>
          <p:nvPr>
            <p:ph type="title"/>
          </p:nvPr>
        </p:nvSpPr>
        <p:spPr/>
        <p:txBody>
          <a:bodyPr/>
          <a:lstStyle/>
          <a:p>
            <a:r>
              <a:rPr lang="fr-FR" dirty="0"/>
              <a:t>Les rapports – Création d’un rapport tabulaire</a:t>
            </a:r>
          </a:p>
        </p:txBody>
      </p:sp>
      <p:sp>
        <p:nvSpPr>
          <p:cNvPr id="3" name="Espace réservé du texte 2">
            <a:extLst>
              <a:ext uri="{FF2B5EF4-FFF2-40B4-BE49-F238E27FC236}">
                <a16:creationId xmlns:a16="http://schemas.microsoft.com/office/drawing/2014/main" id="{052F7475-353B-9557-AD01-DF3280D35D3D}"/>
              </a:ext>
            </a:extLst>
          </p:cNvPr>
          <p:cNvSpPr>
            <a:spLocks noGrp="1"/>
          </p:cNvSpPr>
          <p:nvPr>
            <p:ph type="body" sz="quarter" idx="10"/>
          </p:nvPr>
        </p:nvSpPr>
        <p:spPr/>
        <p:txBody>
          <a:bodyPr/>
          <a:lstStyle/>
          <a:p>
            <a:r>
              <a:rPr lang="fr-FR" dirty="0"/>
              <a:t>Ce sont les rapports les plus basiques qui affichent uniquement des lignes de données, le résultat est comparable à un tableau Excel. </a:t>
            </a:r>
          </a:p>
          <a:p>
            <a:pPr lvl="1"/>
            <a:r>
              <a:rPr lang="fr-FR" dirty="0"/>
              <a:t>Ils sont facilement exportables vers d’autres outils</a:t>
            </a:r>
          </a:p>
          <a:p>
            <a:pPr lvl="1"/>
            <a:r>
              <a:rPr lang="fr-FR" dirty="0"/>
              <a:t>Il est important à cette étape de savoir quel est l’objet principal sur lequel mon rapport va s’appuyer : contacts, commandes, organisations,  activités…</a:t>
            </a:r>
          </a:p>
          <a:p>
            <a:pPr lvl="1"/>
            <a:endParaRPr lang="fr-FR" dirty="0"/>
          </a:p>
          <a:p>
            <a:pPr lvl="1"/>
            <a:endParaRPr lang="fr-FR" dirty="0"/>
          </a:p>
          <a:p>
            <a:endParaRPr lang="fr-FR" dirty="0"/>
          </a:p>
          <a:p>
            <a:endParaRPr lang="fr-FR" dirty="0"/>
          </a:p>
        </p:txBody>
      </p:sp>
      <p:pic>
        <p:nvPicPr>
          <p:cNvPr id="7" name="Image 6">
            <a:extLst>
              <a:ext uri="{FF2B5EF4-FFF2-40B4-BE49-F238E27FC236}">
                <a16:creationId xmlns:a16="http://schemas.microsoft.com/office/drawing/2014/main" id="{9CE1EA3C-9433-B61F-EED5-57CA269EE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 y="2886870"/>
            <a:ext cx="5532634" cy="3161505"/>
          </a:xfrm>
          <a:prstGeom prst="rect">
            <a:avLst/>
          </a:prstGeom>
        </p:spPr>
      </p:pic>
      <p:sp>
        <p:nvSpPr>
          <p:cNvPr id="8" name="ZoneTexte 7">
            <a:extLst>
              <a:ext uri="{FF2B5EF4-FFF2-40B4-BE49-F238E27FC236}">
                <a16:creationId xmlns:a16="http://schemas.microsoft.com/office/drawing/2014/main" id="{7F3F2A64-747B-B83A-34DD-1963DA12F5D2}"/>
              </a:ext>
            </a:extLst>
          </p:cNvPr>
          <p:cNvSpPr txBox="1"/>
          <p:nvPr/>
        </p:nvSpPr>
        <p:spPr>
          <a:xfrm>
            <a:off x="6620251" y="3145337"/>
            <a:ext cx="1506608" cy="738664"/>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Cliquer ici pour démarrer la création</a:t>
            </a:r>
          </a:p>
        </p:txBody>
      </p:sp>
      <p:cxnSp>
        <p:nvCxnSpPr>
          <p:cNvPr id="9" name="Connecteur droit avec flèche 8">
            <a:extLst>
              <a:ext uri="{FF2B5EF4-FFF2-40B4-BE49-F238E27FC236}">
                <a16:creationId xmlns:a16="http://schemas.microsoft.com/office/drawing/2014/main" id="{29ECB56D-D9F7-BC0B-9245-99977268CCB9}"/>
              </a:ext>
            </a:extLst>
          </p:cNvPr>
          <p:cNvCxnSpPr>
            <a:cxnSpLocks/>
            <a:stCxn id="8" idx="1"/>
          </p:cNvCxnSpPr>
          <p:nvPr/>
        </p:nvCxnSpPr>
        <p:spPr>
          <a:xfrm flipH="1">
            <a:off x="5661061" y="3514669"/>
            <a:ext cx="959190" cy="2662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65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7096EE-8212-BEAB-FCC8-9B975EC1D3E3}"/>
              </a:ext>
            </a:extLst>
          </p:cNvPr>
          <p:cNvSpPr>
            <a:spLocks noGrp="1"/>
          </p:cNvSpPr>
          <p:nvPr>
            <p:ph type="title"/>
          </p:nvPr>
        </p:nvSpPr>
        <p:spPr/>
        <p:txBody>
          <a:bodyPr/>
          <a:lstStyle/>
          <a:p>
            <a:r>
              <a:rPr lang="fr-FR" dirty="0"/>
              <a:t>Les rapports – Liste des activités</a:t>
            </a:r>
          </a:p>
        </p:txBody>
      </p:sp>
      <p:pic>
        <p:nvPicPr>
          <p:cNvPr id="5" name="Image 4">
            <a:extLst>
              <a:ext uri="{FF2B5EF4-FFF2-40B4-BE49-F238E27FC236}">
                <a16:creationId xmlns:a16="http://schemas.microsoft.com/office/drawing/2014/main" id="{5E64CC48-0FAB-AA9B-9074-7A73ACDD7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78148"/>
            <a:ext cx="7772400" cy="3772872"/>
          </a:xfrm>
          <a:prstGeom prst="rect">
            <a:avLst/>
          </a:prstGeom>
        </p:spPr>
      </p:pic>
      <p:sp>
        <p:nvSpPr>
          <p:cNvPr id="6" name="ZoneTexte 5">
            <a:extLst>
              <a:ext uri="{FF2B5EF4-FFF2-40B4-BE49-F238E27FC236}">
                <a16:creationId xmlns:a16="http://schemas.microsoft.com/office/drawing/2014/main" id="{BE51878F-D57E-A68C-5AEE-059FD84900AE}"/>
              </a:ext>
            </a:extLst>
          </p:cNvPr>
          <p:cNvSpPr txBox="1"/>
          <p:nvPr/>
        </p:nvSpPr>
        <p:spPr>
          <a:xfrm>
            <a:off x="685800" y="5341188"/>
            <a:ext cx="1506608" cy="738664"/>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Plan pour choisir la liste des colonnes</a:t>
            </a:r>
          </a:p>
        </p:txBody>
      </p:sp>
      <p:cxnSp>
        <p:nvCxnSpPr>
          <p:cNvPr id="7" name="Connecteur droit avec flèche 6">
            <a:extLst>
              <a:ext uri="{FF2B5EF4-FFF2-40B4-BE49-F238E27FC236}">
                <a16:creationId xmlns:a16="http://schemas.microsoft.com/office/drawing/2014/main" id="{FF672F46-1B78-9F01-F606-7B0B37139E66}"/>
              </a:ext>
            </a:extLst>
          </p:cNvPr>
          <p:cNvCxnSpPr>
            <a:cxnSpLocks/>
            <a:stCxn id="6" idx="0"/>
          </p:cNvCxnSpPr>
          <p:nvPr/>
        </p:nvCxnSpPr>
        <p:spPr>
          <a:xfrm flipH="1" flipV="1">
            <a:off x="996594" y="1650565"/>
            <a:ext cx="442510" cy="3690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24302531-6011-893B-3DAE-5E329BB8C5F0}"/>
              </a:ext>
            </a:extLst>
          </p:cNvPr>
          <p:cNvSpPr txBox="1"/>
          <p:nvPr/>
        </p:nvSpPr>
        <p:spPr>
          <a:xfrm>
            <a:off x="2286852" y="5125745"/>
            <a:ext cx="1506608" cy="95410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Filtres pour choisir la sélection des lignes</a:t>
            </a:r>
          </a:p>
        </p:txBody>
      </p:sp>
      <p:cxnSp>
        <p:nvCxnSpPr>
          <p:cNvPr id="11" name="Connecteur droit avec flèche 10">
            <a:extLst>
              <a:ext uri="{FF2B5EF4-FFF2-40B4-BE49-F238E27FC236}">
                <a16:creationId xmlns:a16="http://schemas.microsoft.com/office/drawing/2014/main" id="{D87A290D-1C32-5083-30F6-2928EFD7F8CF}"/>
              </a:ext>
            </a:extLst>
          </p:cNvPr>
          <p:cNvCxnSpPr>
            <a:cxnSpLocks/>
            <a:stCxn id="10" idx="0"/>
          </p:cNvCxnSpPr>
          <p:nvPr/>
        </p:nvCxnSpPr>
        <p:spPr>
          <a:xfrm flipH="1" flipV="1">
            <a:off x="1641723" y="1583688"/>
            <a:ext cx="1398433" cy="3542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EA0E8C29-F109-9F16-B80B-0D2A7F6B026C}"/>
              </a:ext>
            </a:extLst>
          </p:cNvPr>
          <p:cNvSpPr txBox="1"/>
          <p:nvPr/>
        </p:nvSpPr>
        <p:spPr>
          <a:xfrm>
            <a:off x="4985599" y="5341188"/>
            <a:ext cx="2658373"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Un échantillon de données pour juger du résultat</a:t>
            </a:r>
          </a:p>
        </p:txBody>
      </p:sp>
      <p:cxnSp>
        <p:nvCxnSpPr>
          <p:cNvPr id="14" name="Connecteur droit avec flèche 13">
            <a:extLst>
              <a:ext uri="{FF2B5EF4-FFF2-40B4-BE49-F238E27FC236}">
                <a16:creationId xmlns:a16="http://schemas.microsoft.com/office/drawing/2014/main" id="{CF8EB164-72C3-54BE-1B9B-565B0E9BC62A}"/>
              </a:ext>
            </a:extLst>
          </p:cNvPr>
          <p:cNvCxnSpPr>
            <a:cxnSpLocks/>
            <a:stCxn id="13" idx="0"/>
          </p:cNvCxnSpPr>
          <p:nvPr/>
        </p:nvCxnSpPr>
        <p:spPr>
          <a:xfrm flipH="1" flipV="1">
            <a:off x="5239982" y="3429000"/>
            <a:ext cx="1074804" cy="19121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2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42CFD-6579-028F-0633-3280CE5EB83C}"/>
              </a:ext>
            </a:extLst>
          </p:cNvPr>
          <p:cNvSpPr>
            <a:spLocks noGrp="1"/>
          </p:cNvSpPr>
          <p:nvPr>
            <p:ph type="title"/>
          </p:nvPr>
        </p:nvSpPr>
        <p:spPr/>
        <p:txBody>
          <a:bodyPr/>
          <a:lstStyle/>
          <a:p>
            <a:r>
              <a:rPr lang="fr-FR" dirty="0"/>
              <a:t>Les rapports – Choix des colonnes</a:t>
            </a:r>
          </a:p>
        </p:txBody>
      </p:sp>
      <p:sp>
        <p:nvSpPr>
          <p:cNvPr id="3" name="Espace réservé du texte 2">
            <a:extLst>
              <a:ext uri="{FF2B5EF4-FFF2-40B4-BE49-F238E27FC236}">
                <a16:creationId xmlns:a16="http://schemas.microsoft.com/office/drawing/2014/main" id="{1526629F-B546-B67A-E10A-F6DBCA64D8D2}"/>
              </a:ext>
            </a:extLst>
          </p:cNvPr>
          <p:cNvSpPr>
            <a:spLocks noGrp="1"/>
          </p:cNvSpPr>
          <p:nvPr>
            <p:ph type="body" sz="quarter" idx="10"/>
          </p:nvPr>
        </p:nvSpPr>
        <p:spPr/>
        <p:txBody>
          <a:bodyPr/>
          <a:lstStyle/>
          <a:p>
            <a:r>
              <a:rPr lang="fr-FR" dirty="0"/>
              <a:t>L’onglet Plan permet de définir les colonnes</a:t>
            </a:r>
          </a:p>
        </p:txBody>
      </p:sp>
      <p:pic>
        <p:nvPicPr>
          <p:cNvPr id="5" name="Image 4">
            <a:extLst>
              <a:ext uri="{FF2B5EF4-FFF2-40B4-BE49-F238E27FC236}">
                <a16:creationId xmlns:a16="http://schemas.microsoft.com/office/drawing/2014/main" id="{5F83E01A-9FB5-2BAA-7BE0-625315644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413" y="1300215"/>
            <a:ext cx="3169557" cy="4669070"/>
          </a:xfrm>
          <a:prstGeom prst="rect">
            <a:avLst/>
          </a:prstGeom>
        </p:spPr>
      </p:pic>
      <p:sp>
        <p:nvSpPr>
          <p:cNvPr id="6" name="ZoneTexte 5">
            <a:extLst>
              <a:ext uri="{FF2B5EF4-FFF2-40B4-BE49-F238E27FC236}">
                <a16:creationId xmlns:a16="http://schemas.microsoft.com/office/drawing/2014/main" id="{7C73CEAA-18A7-66E9-B084-D36AF7F925C0}"/>
              </a:ext>
            </a:extLst>
          </p:cNvPr>
          <p:cNvSpPr txBox="1"/>
          <p:nvPr/>
        </p:nvSpPr>
        <p:spPr>
          <a:xfrm>
            <a:off x="5081871" y="4960760"/>
            <a:ext cx="3082246"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La croix pour supprimer le champ</a:t>
            </a:r>
          </a:p>
        </p:txBody>
      </p:sp>
      <p:cxnSp>
        <p:nvCxnSpPr>
          <p:cNvPr id="7" name="Connecteur droit avec flèche 6">
            <a:extLst>
              <a:ext uri="{FF2B5EF4-FFF2-40B4-BE49-F238E27FC236}">
                <a16:creationId xmlns:a16="http://schemas.microsoft.com/office/drawing/2014/main" id="{4D7F4C43-64CA-EE04-49EF-C9ECD9DEE445}"/>
              </a:ext>
            </a:extLst>
          </p:cNvPr>
          <p:cNvCxnSpPr>
            <a:cxnSpLocks/>
            <a:stCxn id="6" idx="0"/>
          </p:cNvCxnSpPr>
          <p:nvPr/>
        </p:nvCxnSpPr>
        <p:spPr>
          <a:xfrm flipH="1" flipV="1">
            <a:off x="5784351" y="4510355"/>
            <a:ext cx="838643" cy="4504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33F7CCB9-7E6A-8E81-14EE-30786B81A542}"/>
              </a:ext>
            </a:extLst>
          </p:cNvPr>
          <p:cNvSpPr txBox="1"/>
          <p:nvPr/>
        </p:nvSpPr>
        <p:spPr>
          <a:xfrm>
            <a:off x="6276839" y="3094080"/>
            <a:ext cx="2042089"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Glisser/déplacer pour modifier l’ordre</a:t>
            </a:r>
          </a:p>
        </p:txBody>
      </p:sp>
      <p:cxnSp>
        <p:nvCxnSpPr>
          <p:cNvPr id="11" name="Connecteur droit avec flèche 10">
            <a:extLst>
              <a:ext uri="{FF2B5EF4-FFF2-40B4-BE49-F238E27FC236}">
                <a16:creationId xmlns:a16="http://schemas.microsoft.com/office/drawing/2014/main" id="{709D3DAD-3AA0-4142-3DD6-FA563DFC184F}"/>
              </a:ext>
            </a:extLst>
          </p:cNvPr>
          <p:cNvCxnSpPr>
            <a:cxnSpLocks/>
            <a:stCxn id="10" idx="1"/>
          </p:cNvCxnSpPr>
          <p:nvPr/>
        </p:nvCxnSpPr>
        <p:spPr>
          <a:xfrm flipH="1">
            <a:off x="5212409" y="3355690"/>
            <a:ext cx="1064430" cy="1226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en arc 17">
            <a:extLst>
              <a:ext uri="{FF2B5EF4-FFF2-40B4-BE49-F238E27FC236}">
                <a16:creationId xmlns:a16="http://schemas.microsoft.com/office/drawing/2014/main" id="{2096C3FB-A961-88B6-D381-0542997B5967}"/>
              </a:ext>
            </a:extLst>
          </p:cNvPr>
          <p:cNvCxnSpPr/>
          <p:nvPr/>
        </p:nvCxnSpPr>
        <p:spPr>
          <a:xfrm rot="16200000" flipH="1">
            <a:off x="5038785" y="3681673"/>
            <a:ext cx="711666" cy="330144"/>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B2856309-EDC8-7504-F349-83E44EA0FC26}"/>
              </a:ext>
            </a:extLst>
          </p:cNvPr>
          <p:cNvSpPr txBox="1"/>
          <p:nvPr/>
        </p:nvSpPr>
        <p:spPr>
          <a:xfrm>
            <a:off x="6276839" y="2385396"/>
            <a:ext cx="2042089"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Trouver un champ par son nom</a:t>
            </a:r>
          </a:p>
        </p:txBody>
      </p:sp>
      <p:cxnSp>
        <p:nvCxnSpPr>
          <p:cNvPr id="20" name="Connecteur droit avec flèche 19">
            <a:extLst>
              <a:ext uri="{FF2B5EF4-FFF2-40B4-BE49-F238E27FC236}">
                <a16:creationId xmlns:a16="http://schemas.microsoft.com/office/drawing/2014/main" id="{0A8103E6-E3C9-6861-5D6D-4CD59CAC1A90}"/>
              </a:ext>
            </a:extLst>
          </p:cNvPr>
          <p:cNvCxnSpPr>
            <a:cxnSpLocks/>
            <a:stCxn id="19" idx="1"/>
          </p:cNvCxnSpPr>
          <p:nvPr/>
        </p:nvCxnSpPr>
        <p:spPr>
          <a:xfrm flipH="1">
            <a:off x="5212409" y="2647006"/>
            <a:ext cx="1064430" cy="1226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75EB0429-FFE5-5956-C092-E4056AD6FA94}"/>
              </a:ext>
            </a:extLst>
          </p:cNvPr>
          <p:cNvSpPr txBox="1"/>
          <p:nvPr/>
        </p:nvSpPr>
        <p:spPr>
          <a:xfrm>
            <a:off x="777448" y="1573353"/>
            <a:ext cx="1801366" cy="1169551"/>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Liste de tous les champs disponibles</a:t>
            </a:r>
          </a:p>
          <a:p>
            <a:r>
              <a:rPr lang="fr-FR" sz="1400" b="1" dirty="0">
                <a:latin typeface="Arial" panose="020B0604020202020204" pitchFamily="34" charset="0"/>
                <a:cs typeface="Arial" panose="020B0604020202020204" pitchFamily="34" charset="0"/>
              </a:rPr>
              <a:t>Cliquer pour l’ajouter</a:t>
            </a:r>
          </a:p>
        </p:txBody>
      </p:sp>
      <p:cxnSp>
        <p:nvCxnSpPr>
          <p:cNvPr id="22" name="Connecteur droit avec flèche 21">
            <a:extLst>
              <a:ext uri="{FF2B5EF4-FFF2-40B4-BE49-F238E27FC236}">
                <a16:creationId xmlns:a16="http://schemas.microsoft.com/office/drawing/2014/main" id="{28C6F5F6-4B28-E7C2-839D-21ECBAC8516E}"/>
              </a:ext>
            </a:extLst>
          </p:cNvPr>
          <p:cNvCxnSpPr>
            <a:cxnSpLocks/>
            <a:stCxn id="21" idx="2"/>
          </p:cNvCxnSpPr>
          <p:nvPr/>
        </p:nvCxnSpPr>
        <p:spPr>
          <a:xfrm>
            <a:off x="1678131" y="2742904"/>
            <a:ext cx="1270552" cy="612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59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0" grpId="0" animBg="1"/>
      <p:bldP spid="19"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3431B-0903-5A12-42B4-FF5F239E3D82}"/>
              </a:ext>
            </a:extLst>
          </p:cNvPr>
          <p:cNvSpPr>
            <a:spLocks noGrp="1"/>
          </p:cNvSpPr>
          <p:nvPr>
            <p:ph type="title"/>
          </p:nvPr>
        </p:nvSpPr>
        <p:spPr/>
        <p:txBody>
          <a:bodyPr/>
          <a:lstStyle/>
          <a:p>
            <a:r>
              <a:rPr lang="fr-FR" dirty="0"/>
              <a:t>Les rapports – Choix des lignes</a:t>
            </a:r>
          </a:p>
        </p:txBody>
      </p:sp>
      <p:sp>
        <p:nvSpPr>
          <p:cNvPr id="3" name="Espace réservé du texte 2">
            <a:extLst>
              <a:ext uri="{FF2B5EF4-FFF2-40B4-BE49-F238E27FC236}">
                <a16:creationId xmlns:a16="http://schemas.microsoft.com/office/drawing/2014/main" id="{1A57935A-E3F9-3D0B-474F-C52FDDDD519B}"/>
              </a:ext>
            </a:extLst>
          </p:cNvPr>
          <p:cNvSpPr>
            <a:spLocks noGrp="1"/>
          </p:cNvSpPr>
          <p:nvPr>
            <p:ph type="body" sz="quarter" idx="10"/>
          </p:nvPr>
        </p:nvSpPr>
        <p:spPr/>
        <p:txBody>
          <a:bodyPr/>
          <a:lstStyle/>
          <a:p>
            <a:r>
              <a:rPr lang="fr-FR" dirty="0"/>
              <a:t>L’onglet Filtres permet de définir les règles de sélection des lignes à conserver dans le rapport</a:t>
            </a:r>
          </a:p>
          <a:p>
            <a:r>
              <a:rPr lang="fr-FR" dirty="0"/>
              <a:t>Il contient déjà des filtres prédéfinis</a:t>
            </a:r>
          </a:p>
          <a:p>
            <a:endParaRPr lang="fr-FR" dirty="0"/>
          </a:p>
        </p:txBody>
      </p:sp>
      <p:pic>
        <p:nvPicPr>
          <p:cNvPr id="5" name="Image 4">
            <a:extLst>
              <a:ext uri="{FF2B5EF4-FFF2-40B4-BE49-F238E27FC236}">
                <a16:creationId xmlns:a16="http://schemas.microsoft.com/office/drawing/2014/main" id="{82796B0A-CC5D-EB27-082E-6F459902A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 y="2385396"/>
            <a:ext cx="5233049" cy="3082249"/>
          </a:xfrm>
          <a:prstGeom prst="rect">
            <a:avLst/>
          </a:prstGeom>
        </p:spPr>
      </p:pic>
      <p:sp>
        <p:nvSpPr>
          <p:cNvPr id="6" name="ZoneTexte 5">
            <a:extLst>
              <a:ext uri="{FF2B5EF4-FFF2-40B4-BE49-F238E27FC236}">
                <a16:creationId xmlns:a16="http://schemas.microsoft.com/office/drawing/2014/main" id="{C089CEE3-4840-AD59-875C-4D7E5DEA5DD6}"/>
              </a:ext>
            </a:extLst>
          </p:cNvPr>
          <p:cNvSpPr txBox="1"/>
          <p:nvPr/>
        </p:nvSpPr>
        <p:spPr>
          <a:xfrm>
            <a:off x="6276839" y="2385396"/>
            <a:ext cx="2042089"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Cliquer sur le filtre pour le modifier</a:t>
            </a:r>
          </a:p>
        </p:txBody>
      </p:sp>
      <p:cxnSp>
        <p:nvCxnSpPr>
          <p:cNvPr id="7" name="Connecteur droit avec flèche 6">
            <a:extLst>
              <a:ext uri="{FF2B5EF4-FFF2-40B4-BE49-F238E27FC236}">
                <a16:creationId xmlns:a16="http://schemas.microsoft.com/office/drawing/2014/main" id="{A6B3CF3B-8263-6FB2-185F-E2847254EF9E}"/>
              </a:ext>
            </a:extLst>
          </p:cNvPr>
          <p:cNvCxnSpPr>
            <a:cxnSpLocks/>
            <a:stCxn id="6" idx="1"/>
          </p:cNvCxnSpPr>
          <p:nvPr/>
        </p:nvCxnSpPr>
        <p:spPr>
          <a:xfrm flipH="1">
            <a:off x="2418869" y="2647006"/>
            <a:ext cx="3857970" cy="9052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1C1400BE-461B-013F-F5F2-60CAE162A1CD}"/>
              </a:ext>
            </a:extLst>
          </p:cNvPr>
          <p:cNvSpPr txBox="1"/>
          <p:nvPr/>
        </p:nvSpPr>
        <p:spPr>
          <a:xfrm>
            <a:off x="6275129" y="4202206"/>
            <a:ext cx="2042089"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Choisir le champ de vision</a:t>
            </a:r>
          </a:p>
        </p:txBody>
      </p:sp>
      <p:cxnSp>
        <p:nvCxnSpPr>
          <p:cNvPr id="10" name="Connecteur droit avec flèche 9">
            <a:extLst>
              <a:ext uri="{FF2B5EF4-FFF2-40B4-BE49-F238E27FC236}">
                <a16:creationId xmlns:a16="http://schemas.microsoft.com/office/drawing/2014/main" id="{B16A18B9-F27D-67F8-4E8F-F1FAF56735A4}"/>
              </a:ext>
            </a:extLst>
          </p:cNvPr>
          <p:cNvCxnSpPr>
            <a:cxnSpLocks/>
            <a:stCxn id="9" idx="1"/>
          </p:cNvCxnSpPr>
          <p:nvPr/>
        </p:nvCxnSpPr>
        <p:spPr>
          <a:xfrm flipH="1">
            <a:off x="5024063" y="4463816"/>
            <a:ext cx="1251066" cy="7584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07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B0A99-6068-1E83-BD57-88D10DCD6FED}"/>
              </a:ext>
            </a:extLst>
          </p:cNvPr>
          <p:cNvSpPr>
            <a:spLocks noGrp="1"/>
          </p:cNvSpPr>
          <p:nvPr>
            <p:ph type="title"/>
          </p:nvPr>
        </p:nvSpPr>
        <p:spPr/>
        <p:txBody>
          <a:bodyPr/>
          <a:lstStyle/>
          <a:p>
            <a:r>
              <a:rPr lang="fr-FR" dirty="0"/>
              <a:t>Les rapports – Ajout d’un filtre</a:t>
            </a:r>
          </a:p>
        </p:txBody>
      </p:sp>
      <p:sp>
        <p:nvSpPr>
          <p:cNvPr id="3" name="Espace réservé du texte 2">
            <a:extLst>
              <a:ext uri="{FF2B5EF4-FFF2-40B4-BE49-F238E27FC236}">
                <a16:creationId xmlns:a16="http://schemas.microsoft.com/office/drawing/2014/main" id="{5992489A-A3CE-63F3-5784-0480324F8673}"/>
              </a:ext>
            </a:extLst>
          </p:cNvPr>
          <p:cNvSpPr>
            <a:spLocks noGrp="1"/>
          </p:cNvSpPr>
          <p:nvPr>
            <p:ph type="body" sz="quarter" idx="10"/>
          </p:nvPr>
        </p:nvSpPr>
        <p:spPr/>
        <p:txBody>
          <a:bodyPr/>
          <a:lstStyle/>
          <a:p>
            <a:r>
              <a:rPr lang="fr-FR" dirty="0"/>
              <a:t>Taper quelques lettres du nom de champ</a:t>
            </a:r>
          </a:p>
          <a:p>
            <a:endParaRPr lang="fr-FR" dirty="0"/>
          </a:p>
          <a:p>
            <a:endParaRPr lang="fr-FR" dirty="0"/>
          </a:p>
          <a:p>
            <a:endParaRPr lang="fr-FR" dirty="0"/>
          </a:p>
          <a:p>
            <a:endParaRPr lang="fr-FR" dirty="0"/>
          </a:p>
          <a:p>
            <a:endParaRPr lang="fr-FR" dirty="0"/>
          </a:p>
          <a:p>
            <a:endParaRPr lang="fr-FR" dirty="0"/>
          </a:p>
          <a:p>
            <a:endParaRPr lang="fr-FR" dirty="0"/>
          </a:p>
          <a:p>
            <a:r>
              <a:rPr lang="fr-FR" dirty="0"/>
              <a:t>Définir la ou les valeurs</a:t>
            </a:r>
          </a:p>
        </p:txBody>
      </p:sp>
      <p:pic>
        <p:nvPicPr>
          <p:cNvPr id="5" name="Image 4">
            <a:extLst>
              <a:ext uri="{FF2B5EF4-FFF2-40B4-BE49-F238E27FC236}">
                <a16:creationId xmlns:a16="http://schemas.microsoft.com/office/drawing/2014/main" id="{385676C4-23DE-03B7-86B5-A6D72287F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 y="1200150"/>
            <a:ext cx="2273300" cy="2228850"/>
          </a:xfrm>
          <a:prstGeom prst="rect">
            <a:avLst/>
          </a:prstGeom>
        </p:spPr>
      </p:pic>
      <p:pic>
        <p:nvPicPr>
          <p:cNvPr id="7" name="Image 6">
            <a:extLst>
              <a:ext uri="{FF2B5EF4-FFF2-40B4-BE49-F238E27FC236}">
                <a16:creationId xmlns:a16="http://schemas.microsoft.com/office/drawing/2014/main" id="{E8627613-15D1-7F77-94A9-4A0E3DD91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228" y="2750884"/>
            <a:ext cx="4037974" cy="3082825"/>
          </a:xfrm>
          <a:prstGeom prst="rect">
            <a:avLst/>
          </a:prstGeom>
        </p:spPr>
      </p:pic>
    </p:spTree>
    <p:extLst>
      <p:ext uri="{BB962C8B-B14F-4D97-AF65-F5344CB8AC3E}">
        <p14:creationId xmlns:p14="http://schemas.microsoft.com/office/powerpoint/2010/main" val="233957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B0A99-6068-1E83-BD57-88D10DCD6FED}"/>
              </a:ext>
            </a:extLst>
          </p:cNvPr>
          <p:cNvSpPr>
            <a:spLocks noGrp="1"/>
          </p:cNvSpPr>
          <p:nvPr>
            <p:ph type="title"/>
          </p:nvPr>
        </p:nvSpPr>
        <p:spPr/>
        <p:txBody>
          <a:bodyPr/>
          <a:lstStyle/>
          <a:p>
            <a:r>
              <a:rPr lang="fr-FR" dirty="0"/>
              <a:t>Les rapports – Enregistrement</a:t>
            </a:r>
          </a:p>
        </p:txBody>
      </p:sp>
      <p:sp>
        <p:nvSpPr>
          <p:cNvPr id="3" name="Espace réservé du texte 2">
            <a:extLst>
              <a:ext uri="{FF2B5EF4-FFF2-40B4-BE49-F238E27FC236}">
                <a16:creationId xmlns:a16="http://schemas.microsoft.com/office/drawing/2014/main" id="{5992489A-A3CE-63F3-5784-0480324F8673}"/>
              </a:ext>
            </a:extLst>
          </p:cNvPr>
          <p:cNvSpPr>
            <a:spLocks noGrp="1"/>
          </p:cNvSpPr>
          <p:nvPr>
            <p:ph type="body" sz="quarter" idx="10"/>
          </p:nvPr>
        </p:nvSpPr>
        <p:spPr/>
        <p:txBody>
          <a:bodyPr/>
          <a:lstStyle/>
          <a:p>
            <a:r>
              <a:rPr lang="fr-FR" dirty="0"/>
              <a:t>Enregistrer le rapport pour pouvoir l’exécuter plusieurs fois</a:t>
            </a:r>
          </a:p>
          <a:p>
            <a:endParaRPr lang="fr-FR" dirty="0"/>
          </a:p>
          <a:p>
            <a:endParaRPr lang="fr-FR" dirty="0"/>
          </a:p>
          <a:p>
            <a:endParaRPr lang="fr-FR" dirty="0"/>
          </a:p>
          <a:p>
            <a:endParaRPr lang="fr-FR" dirty="0"/>
          </a:p>
          <a:p>
            <a:endParaRPr lang="fr-FR" dirty="0"/>
          </a:p>
          <a:p>
            <a:endParaRPr lang="fr-FR" dirty="0"/>
          </a:p>
          <a:p>
            <a:endParaRPr lang="fr-FR" dirty="0"/>
          </a:p>
          <a:p>
            <a:r>
              <a:rPr lang="fr-FR" dirty="0"/>
              <a:t>Exécuter (après avoir enregistré les modifications)</a:t>
            </a:r>
          </a:p>
        </p:txBody>
      </p:sp>
      <p:pic>
        <p:nvPicPr>
          <p:cNvPr id="6" name="Image 5">
            <a:extLst>
              <a:ext uri="{FF2B5EF4-FFF2-40B4-BE49-F238E27FC236}">
                <a16:creationId xmlns:a16="http://schemas.microsoft.com/office/drawing/2014/main" id="{87091B56-785A-5127-B3D1-7168ABAE0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663" y="1301534"/>
            <a:ext cx="5289147" cy="2189378"/>
          </a:xfrm>
          <a:prstGeom prst="rect">
            <a:avLst/>
          </a:prstGeom>
        </p:spPr>
      </p:pic>
      <p:sp>
        <p:nvSpPr>
          <p:cNvPr id="8" name="ZoneTexte 7">
            <a:extLst>
              <a:ext uri="{FF2B5EF4-FFF2-40B4-BE49-F238E27FC236}">
                <a16:creationId xmlns:a16="http://schemas.microsoft.com/office/drawing/2014/main" id="{2EAFCA7A-AC51-3C46-A33F-B6C77E43270A}"/>
              </a:ext>
            </a:extLst>
          </p:cNvPr>
          <p:cNvSpPr txBox="1"/>
          <p:nvPr/>
        </p:nvSpPr>
        <p:spPr>
          <a:xfrm>
            <a:off x="5847283" y="1552838"/>
            <a:ext cx="2188395"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Choisir un nom parlant</a:t>
            </a:r>
          </a:p>
          <a:p>
            <a:r>
              <a:rPr lang="fr-FR" sz="1400" b="1" dirty="0">
                <a:latin typeface="Arial" panose="020B0604020202020204" pitchFamily="34" charset="0"/>
                <a:cs typeface="Arial" panose="020B0604020202020204" pitchFamily="34" charset="0"/>
              </a:rPr>
              <a:t>Et décrire le rapport</a:t>
            </a:r>
          </a:p>
        </p:txBody>
      </p:sp>
      <p:cxnSp>
        <p:nvCxnSpPr>
          <p:cNvPr id="9" name="Connecteur droit avec flèche 8">
            <a:extLst>
              <a:ext uri="{FF2B5EF4-FFF2-40B4-BE49-F238E27FC236}">
                <a16:creationId xmlns:a16="http://schemas.microsoft.com/office/drawing/2014/main" id="{24403E17-6B87-5C17-9D86-1FB30E88D10E}"/>
              </a:ext>
            </a:extLst>
          </p:cNvPr>
          <p:cNvCxnSpPr>
            <a:cxnSpLocks/>
            <a:stCxn id="8" idx="1"/>
          </p:cNvCxnSpPr>
          <p:nvPr/>
        </p:nvCxnSpPr>
        <p:spPr>
          <a:xfrm flipH="1">
            <a:off x="2585659" y="1814448"/>
            <a:ext cx="3261624" cy="46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D4C11F60-7DE1-0581-4CD4-71B7F42C70BA}"/>
              </a:ext>
            </a:extLst>
          </p:cNvPr>
          <p:cNvCxnSpPr>
            <a:cxnSpLocks/>
            <a:stCxn id="8" idx="1"/>
          </p:cNvCxnSpPr>
          <p:nvPr/>
        </p:nvCxnSpPr>
        <p:spPr>
          <a:xfrm flipH="1">
            <a:off x="3589747" y="1814448"/>
            <a:ext cx="2257536" cy="7237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FDAA4120-AC35-DBD3-A2BD-5B36C08C68A5}"/>
              </a:ext>
            </a:extLst>
          </p:cNvPr>
          <p:cNvSpPr txBox="1"/>
          <p:nvPr/>
        </p:nvSpPr>
        <p:spPr>
          <a:xfrm>
            <a:off x="5835299" y="2506621"/>
            <a:ext cx="2188395"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Classer le rapport sans polluer la liste</a:t>
            </a:r>
          </a:p>
        </p:txBody>
      </p:sp>
      <p:cxnSp>
        <p:nvCxnSpPr>
          <p:cNvPr id="20" name="Connecteur droit avec flèche 19">
            <a:extLst>
              <a:ext uri="{FF2B5EF4-FFF2-40B4-BE49-F238E27FC236}">
                <a16:creationId xmlns:a16="http://schemas.microsoft.com/office/drawing/2014/main" id="{860AB6D6-4F41-EE41-7DB3-98822BEDD435}"/>
              </a:ext>
            </a:extLst>
          </p:cNvPr>
          <p:cNvCxnSpPr>
            <a:cxnSpLocks/>
          </p:cNvCxnSpPr>
          <p:nvPr/>
        </p:nvCxnSpPr>
        <p:spPr>
          <a:xfrm flipH="1">
            <a:off x="2585659" y="2768231"/>
            <a:ext cx="3249640" cy="2899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Image 25">
            <a:extLst>
              <a:ext uri="{FF2B5EF4-FFF2-40B4-BE49-F238E27FC236}">
                <a16:creationId xmlns:a16="http://schemas.microsoft.com/office/drawing/2014/main" id="{43257B75-9AA0-84E3-7DD3-7B493C689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098" y="4398218"/>
            <a:ext cx="6324600" cy="1574800"/>
          </a:xfrm>
          <a:prstGeom prst="rect">
            <a:avLst/>
          </a:prstGeom>
        </p:spPr>
      </p:pic>
    </p:spTree>
    <p:extLst>
      <p:ext uri="{BB962C8B-B14F-4D97-AF65-F5344CB8AC3E}">
        <p14:creationId xmlns:p14="http://schemas.microsoft.com/office/powerpoint/2010/main" val="12984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97A6E-9CD5-3FCE-FA6B-E621B83E0889}"/>
              </a:ext>
            </a:extLst>
          </p:cNvPr>
          <p:cNvSpPr>
            <a:spLocks noGrp="1"/>
          </p:cNvSpPr>
          <p:nvPr>
            <p:ph type="title"/>
          </p:nvPr>
        </p:nvSpPr>
        <p:spPr/>
        <p:txBody>
          <a:bodyPr/>
          <a:lstStyle/>
          <a:p>
            <a:r>
              <a:rPr lang="fr-FR" dirty="0"/>
              <a:t>Les rapports – Un premier tabulaire</a:t>
            </a:r>
          </a:p>
        </p:txBody>
      </p:sp>
      <p:sp>
        <p:nvSpPr>
          <p:cNvPr id="3" name="Espace réservé du texte 2">
            <a:extLst>
              <a:ext uri="{FF2B5EF4-FFF2-40B4-BE49-F238E27FC236}">
                <a16:creationId xmlns:a16="http://schemas.microsoft.com/office/drawing/2014/main" id="{E1C4420E-D3BE-1C48-802F-9EF6E3E5EE47}"/>
              </a:ext>
            </a:extLst>
          </p:cNvPr>
          <p:cNvSpPr>
            <a:spLocks noGrp="1"/>
          </p:cNvSpPr>
          <p:nvPr>
            <p:ph type="body" sz="quarter" idx="10"/>
          </p:nvPr>
        </p:nvSpPr>
        <p:spPr/>
        <p:txBody>
          <a:bodyPr/>
          <a:lstStyle/>
          <a:p>
            <a:r>
              <a:rPr lang="fr-FR" dirty="0"/>
              <a:t>Cliquer sur l’en-tête d’une colonne pour trier le rapport.</a:t>
            </a:r>
          </a:p>
        </p:txBody>
      </p:sp>
      <p:pic>
        <p:nvPicPr>
          <p:cNvPr id="7" name="Image 6">
            <a:extLst>
              <a:ext uri="{FF2B5EF4-FFF2-40B4-BE49-F238E27FC236}">
                <a16:creationId xmlns:a16="http://schemas.microsoft.com/office/drawing/2014/main" id="{B115F032-38BF-DC45-E0C7-FA98BE5F1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441" y="1311726"/>
            <a:ext cx="5581631" cy="4860474"/>
          </a:xfrm>
          <a:prstGeom prst="rect">
            <a:avLst/>
          </a:prstGeom>
        </p:spPr>
      </p:pic>
    </p:spTree>
    <p:extLst>
      <p:ext uri="{BB962C8B-B14F-4D97-AF65-F5344CB8AC3E}">
        <p14:creationId xmlns:p14="http://schemas.microsoft.com/office/powerpoint/2010/main" val="334071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12F7F27-4E16-6DA3-E0B4-37477A4F7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372" y="2240303"/>
            <a:ext cx="6331841" cy="3216612"/>
          </a:xfrm>
          <a:prstGeom prst="rect">
            <a:avLst/>
          </a:prstGeom>
        </p:spPr>
      </p:pic>
      <p:sp>
        <p:nvSpPr>
          <p:cNvPr id="2" name="Titre 1">
            <a:extLst>
              <a:ext uri="{FF2B5EF4-FFF2-40B4-BE49-F238E27FC236}">
                <a16:creationId xmlns:a16="http://schemas.microsoft.com/office/drawing/2014/main" id="{BCEA87D4-C23E-D3D2-A261-35FD28C6E1E8}"/>
              </a:ext>
            </a:extLst>
          </p:cNvPr>
          <p:cNvSpPr>
            <a:spLocks noGrp="1"/>
          </p:cNvSpPr>
          <p:nvPr>
            <p:ph type="title"/>
          </p:nvPr>
        </p:nvSpPr>
        <p:spPr/>
        <p:txBody>
          <a:bodyPr/>
          <a:lstStyle/>
          <a:p>
            <a:r>
              <a:rPr lang="fr-FR" dirty="0"/>
              <a:t>Les rapports – Filtre temporaire</a:t>
            </a:r>
          </a:p>
        </p:txBody>
      </p:sp>
      <p:sp>
        <p:nvSpPr>
          <p:cNvPr id="3" name="Espace réservé du texte 2">
            <a:extLst>
              <a:ext uri="{FF2B5EF4-FFF2-40B4-BE49-F238E27FC236}">
                <a16:creationId xmlns:a16="http://schemas.microsoft.com/office/drawing/2014/main" id="{54901208-D946-AE14-AD4B-3BFAC65594CF}"/>
              </a:ext>
            </a:extLst>
          </p:cNvPr>
          <p:cNvSpPr>
            <a:spLocks noGrp="1"/>
          </p:cNvSpPr>
          <p:nvPr>
            <p:ph type="body" sz="quarter" idx="10"/>
          </p:nvPr>
        </p:nvSpPr>
        <p:spPr/>
        <p:txBody>
          <a:bodyPr/>
          <a:lstStyle/>
          <a:p>
            <a:r>
              <a:rPr lang="fr-FR" dirty="0"/>
              <a:t>Sur un rapport existant, on peut temporairement modifier un filtre sans avoir à modifier le rapport</a:t>
            </a:r>
          </a:p>
        </p:txBody>
      </p:sp>
      <p:sp>
        <p:nvSpPr>
          <p:cNvPr id="6" name="ZoneTexte 5">
            <a:extLst>
              <a:ext uri="{FF2B5EF4-FFF2-40B4-BE49-F238E27FC236}">
                <a16:creationId xmlns:a16="http://schemas.microsoft.com/office/drawing/2014/main" id="{53BDC40A-50BB-FDEA-DB04-18B8786311D6}"/>
              </a:ext>
            </a:extLst>
          </p:cNvPr>
          <p:cNvSpPr txBox="1"/>
          <p:nvPr/>
        </p:nvSpPr>
        <p:spPr>
          <a:xfrm>
            <a:off x="5203860" y="1401085"/>
            <a:ext cx="2640459"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Cliquer sur l’entonnoir pour un filtre temporaire</a:t>
            </a:r>
          </a:p>
        </p:txBody>
      </p:sp>
      <p:cxnSp>
        <p:nvCxnSpPr>
          <p:cNvPr id="7" name="Connecteur droit avec flèche 6">
            <a:extLst>
              <a:ext uri="{FF2B5EF4-FFF2-40B4-BE49-F238E27FC236}">
                <a16:creationId xmlns:a16="http://schemas.microsoft.com/office/drawing/2014/main" id="{486B4F69-7F77-EE28-F34D-92E7C37255DC}"/>
              </a:ext>
            </a:extLst>
          </p:cNvPr>
          <p:cNvCxnSpPr>
            <a:cxnSpLocks/>
            <a:stCxn id="6" idx="2"/>
          </p:cNvCxnSpPr>
          <p:nvPr/>
        </p:nvCxnSpPr>
        <p:spPr>
          <a:xfrm flipH="1">
            <a:off x="6380252" y="1924305"/>
            <a:ext cx="143838" cy="5034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2D15B2F-3B03-55D3-899A-AC62BD0ACF03}"/>
              </a:ext>
            </a:extLst>
          </p:cNvPr>
          <p:cNvSpPr txBox="1"/>
          <p:nvPr/>
        </p:nvSpPr>
        <p:spPr>
          <a:xfrm>
            <a:off x="5203860" y="5733700"/>
            <a:ext cx="2880189"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Cliquer sur le filtre à modifier</a:t>
            </a:r>
          </a:p>
        </p:txBody>
      </p:sp>
      <p:cxnSp>
        <p:nvCxnSpPr>
          <p:cNvPr id="15" name="Connecteur droit avec flèche 14">
            <a:extLst>
              <a:ext uri="{FF2B5EF4-FFF2-40B4-BE49-F238E27FC236}">
                <a16:creationId xmlns:a16="http://schemas.microsoft.com/office/drawing/2014/main" id="{CEBB7DAD-2F8B-1E88-649A-FD5DE59021C1}"/>
              </a:ext>
            </a:extLst>
          </p:cNvPr>
          <p:cNvCxnSpPr>
            <a:cxnSpLocks/>
            <a:stCxn id="14" idx="0"/>
          </p:cNvCxnSpPr>
          <p:nvPr/>
        </p:nvCxnSpPr>
        <p:spPr>
          <a:xfrm flipH="1" flipV="1">
            <a:off x="6467582" y="5156257"/>
            <a:ext cx="176373" cy="5774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7998A1D-9371-CA44-32E5-A52343535E9D}"/>
              </a:ext>
            </a:extLst>
          </p:cNvPr>
          <p:cNvSpPr>
            <a:spLocks noGrp="1"/>
          </p:cNvSpPr>
          <p:nvPr>
            <p:ph type="sldNum" sz="quarter" idx="12"/>
          </p:nvPr>
        </p:nvSpPr>
        <p:spPr/>
        <p:txBody>
          <a:bodyPr/>
          <a:lstStyle/>
          <a:p>
            <a:fld id="{04FAA6AD-F039-4E00-8E69-6A7739F53D2A}" type="slidenum">
              <a:rPr lang="fr-FR" smtClean="0"/>
              <a:pPr/>
              <a:t>3</a:t>
            </a:fld>
            <a:endParaRPr lang="fr-FR" dirty="0"/>
          </a:p>
        </p:txBody>
      </p:sp>
      <p:sp>
        <p:nvSpPr>
          <p:cNvPr id="3" name="Espace réservé du texte 2">
            <a:extLst>
              <a:ext uri="{FF2B5EF4-FFF2-40B4-BE49-F238E27FC236}">
                <a16:creationId xmlns:a16="http://schemas.microsoft.com/office/drawing/2014/main" id="{9437B747-4368-2ED0-9162-97A049DF45C8}"/>
              </a:ext>
            </a:extLst>
          </p:cNvPr>
          <p:cNvSpPr>
            <a:spLocks noGrp="1"/>
          </p:cNvSpPr>
          <p:nvPr>
            <p:ph type="body" sz="quarter" idx="10"/>
          </p:nvPr>
        </p:nvSpPr>
        <p:spPr>
          <a:xfrm>
            <a:off x="2886705" y="2676698"/>
            <a:ext cx="3383466" cy="1878677"/>
          </a:xfrm>
        </p:spPr>
        <p:txBody>
          <a:bodyPr/>
          <a:lstStyle/>
          <a:p>
            <a:r>
              <a:rPr lang="fr-FR" dirty="0"/>
              <a:t>ETAT DE LA MISE EN PRODUCTION ANNEE SPORTIVE 2023/2024</a:t>
            </a:r>
          </a:p>
        </p:txBody>
      </p:sp>
    </p:spTree>
    <p:extLst>
      <p:ext uri="{BB962C8B-B14F-4D97-AF65-F5344CB8AC3E}">
        <p14:creationId xmlns:p14="http://schemas.microsoft.com/office/powerpoint/2010/main" val="208113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AF44F5-0B8D-C5AC-B21D-E5F5FE935F59}"/>
              </a:ext>
            </a:extLst>
          </p:cNvPr>
          <p:cNvSpPr>
            <a:spLocks noGrp="1"/>
          </p:cNvSpPr>
          <p:nvPr>
            <p:ph type="title"/>
          </p:nvPr>
        </p:nvSpPr>
        <p:spPr/>
        <p:txBody>
          <a:bodyPr/>
          <a:lstStyle/>
          <a:p>
            <a:r>
              <a:rPr lang="fr-FR" dirty="0"/>
              <a:t>Les rapports – Filtre temporaire</a:t>
            </a:r>
          </a:p>
        </p:txBody>
      </p:sp>
      <p:sp>
        <p:nvSpPr>
          <p:cNvPr id="3" name="Espace réservé du texte 2">
            <a:extLst>
              <a:ext uri="{FF2B5EF4-FFF2-40B4-BE49-F238E27FC236}">
                <a16:creationId xmlns:a16="http://schemas.microsoft.com/office/drawing/2014/main" id="{FB5E9842-EDA1-A9DF-07D9-D1BDB15CEE9C}"/>
              </a:ext>
            </a:extLst>
          </p:cNvPr>
          <p:cNvSpPr>
            <a:spLocks noGrp="1"/>
          </p:cNvSpPr>
          <p:nvPr>
            <p:ph type="body" sz="quarter" idx="10"/>
          </p:nvPr>
        </p:nvSpPr>
        <p:spPr/>
        <p:txBody>
          <a:bodyPr/>
          <a:lstStyle/>
          <a:p>
            <a:r>
              <a:rPr lang="fr-FR" dirty="0"/>
              <a:t>Le rapport s’applique à votre cas particulier sans toucher à la définition originale</a:t>
            </a:r>
          </a:p>
          <a:p>
            <a:r>
              <a:rPr lang="fr-FR" dirty="0"/>
              <a:t>Noter que si vous avez un rôle uniquement au sein d’un club, vous n’avez pas besoin de ce filtre là</a:t>
            </a:r>
          </a:p>
          <a:p>
            <a:endParaRPr lang="fr-FR" dirty="0"/>
          </a:p>
        </p:txBody>
      </p:sp>
      <p:pic>
        <p:nvPicPr>
          <p:cNvPr id="5" name="Image 4">
            <a:extLst>
              <a:ext uri="{FF2B5EF4-FFF2-40B4-BE49-F238E27FC236}">
                <a16:creationId xmlns:a16="http://schemas.microsoft.com/office/drawing/2014/main" id="{EB44D9CD-E0B6-CF40-565B-FC5366B11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02" y="2476071"/>
            <a:ext cx="7699446" cy="2270589"/>
          </a:xfrm>
          <a:prstGeom prst="rect">
            <a:avLst/>
          </a:prstGeom>
        </p:spPr>
      </p:pic>
    </p:spTree>
    <p:extLst>
      <p:ext uri="{BB962C8B-B14F-4D97-AF65-F5344CB8AC3E}">
        <p14:creationId xmlns:p14="http://schemas.microsoft.com/office/powerpoint/2010/main" val="428252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B08E6-4554-CC66-98EB-28BE998856CF}"/>
              </a:ext>
            </a:extLst>
          </p:cNvPr>
          <p:cNvSpPr>
            <a:spLocks noGrp="1"/>
          </p:cNvSpPr>
          <p:nvPr>
            <p:ph type="title"/>
          </p:nvPr>
        </p:nvSpPr>
        <p:spPr/>
        <p:txBody>
          <a:bodyPr/>
          <a:lstStyle/>
          <a:p>
            <a:r>
              <a:rPr lang="fr-FR" dirty="0"/>
              <a:t>Les rapports – Export</a:t>
            </a:r>
          </a:p>
        </p:txBody>
      </p:sp>
      <p:sp>
        <p:nvSpPr>
          <p:cNvPr id="3" name="Espace réservé du texte 2">
            <a:extLst>
              <a:ext uri="{FF2B5EF4-FFF2-40B4-BE49-F238E27FC236}">
                <a16:creationId xmlns:a16="http://schemas.microsoft.com/office/drawing/2014/main" id="{B17A2AD0-A334-8162-4841-C301997E06C3}"/>
              </a:ext>
            </a:extLst>
          </p:cNvPr>
          <p:cNvSpPr>
            <a:spLocks noGrp="1"/>
          </p:cNvSpPr>
          <p:nvPr>
            <p:ph type="body" sz="quarter" idx="10"/>
          </p:nvPr>
        </p:nvSpPr>
        <p:spPr/>
        <p:txBody>
          <a:bodyPr/>
          <a:lstStyle/>
          <a:p>
            <a:r>
              <a:rPr lang="fr-FR" dirty="0"/>
              <a:t>Le menu d’export est sous le bouton « Modifier »</a:t>
            </a:r>
          </a:p>
        </p:txBody>
      </p:sp>
      <p:pic>
        <p:nvPicPr>
          <p:cNvPr id="5" name="Image 4">
            <a:extLst>
              <a:ext uri="{FF2B5EF4-FFF2-40B4-BE49-F238E27FC236}">
                <a16:creationId xmlns:a16="http://schemas.microsoft.com/office/drawing/2014/main" id="{4C2F64B5-7979-7B1A-44D0-449BDB973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370" y="1205679"/>
            <a:ext cx="1831471" cy="2223321"/>
          </a:xfrm>
          <a:prstGeom prst="rect">
            <a:avLst/>
          </a:prstGeom>
        </p:spPr>
      </p:pic>
      <p:sp>
        <p:nvSpPr>
          <p:cNvPr id="6" name="ZoneTexte 5">
            <a:extLst>
              <a:ext uri="{FF2B5EF4-FFF2-40B4-BE49-F238E27FC236}">
                <a16:creationId xmlns:a16="http://schemas.microsoft.com/office/drawing/2014/main" id="{F1708F63-8996-EB89-677B-20E21ECBA586}"/>
              </a:ext>
            </a:extLst>
          </p:cNvPr>
          <p:cNvSpPr txBox="1"/>
          <p:nvPr/>
        </p:nvSpPr>
        <p:spPr>
          <a:xfrm>
            <a:off x="4669604" y="1750407"/>
            <a:ext cx="2640459"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Cliquer ici pour exporter</a:t>
            </a:r>
          </a:p>
        </p:txBody>
      </p:sp>
      <p:cxnSp>
        <p:nvCxnSpPr>
          <p:cNvPr id="7" name="Connecteur droit avec flèche 6">
            <a:extLst>
              <a:ext uri="{FF2B5EF4-FFF2-40B4-BE49-F238E27FC236}">
                <a16:creationId xmlns:a16="http://schemas.microsoft.com/office/drawing/2014/main" id="{4174D9A4-F1A2-EE56-F7C1-233B6593D858}"/>
              </a:ext>
            </a:extLst>
          </p:cNvPr>
          <p:cNvCxnSpPr>
            <a:cxnSpLocks/>
            <a:stCxn id="6" idx="1"/>
          </p:cNvCxnSpPr>
          <p:nvPr/>
        </p:nvCxnSpPr>
        <p:spPr>
          <a:xfrm flipH="1">
            <a:off x="1782566" y="1904296"/>
            <a:ext cx="2887038" cy="824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FED2BD0D-4764-826D-19A9-ACEDAB57D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897" y="3230774"/>
            <a:ext cx="4148904" cy="3069409"/>
          </a:xfrm>
          <a:prstGeom prst="rect">
            <a:avLst/>
          </a:prstGeom>
        </p:spPr>
      </p:pic>
      <p:sp>
        <p:nvSpPr>
          <p:cNvPr id="12" name="ZoneTexte 11">
            <a:extLst>
              <a:ext uri="{FF2B5EF4-FFF2-40B4-BE49-F238E27FC236}">
                <a16:creationId xmlns:a16="http://schemas.microsoft.com/office/drawing/2014/main" id="{E9F85A8B-0191-8AB5-4ADD-362268415173}"/>
              </a:ext>
            </a:extLst>
          </p:cNvPr>
          <p:cNvSpPr txBox="1"/>
          <p:nvPr/>
        </p:nvSpPr>
        <p:spPr>
          <a:xfrm>
            <a:off x="695325" y="3797434"/>
            <a:ext cx="3270500" cy="1169551"/>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Il n’y a que des lignes de détail.</a:t>
            </a:r>
          </a:p>
          <a:p>
            <a:endParaRPr lang="fr-FR" sz="1400" b="1"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Choisir « Détail uniquement  ».</a:t>
            </a:r>
          </a:p>
          <a:p>
            <a:endParaRPr lang="fr-FR" sz="1400" b="1"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Cela offre un choix de format</a:t>
            </a:r>
          </a:p>
        </p:txBody>
      </p:sp>
      <p:cxnSp>
        <p:nvCxnSpPr>
          <p:cNvPr id="13" name="Connecteur droit avec flèche 12">
            <a:extLst>
              <a:ext uri="{FF2B5EF4-FFF2-40B4-BE49-F238E27FC236}">
                <a16:creationId xmlns:a16="http://schemas.microsoft.com/office/drawing/2014/main" id="{0E82D9D0-CDC5-BAB1-345B-117AEA9EEF12}"/>
              </a:ext>
            </a:extLst>
          </p:cNvPr>
          <p:cNvCxnSpPr>
            <a:cxnSpLocks/>
            <a:stCxn id="12" idx="2"/>
          </p:cNvCxnSpPr>
          <p:nvPr/>
        </p:nvCxnSpPr>
        <p:spPr>
          <a:xfrm>
            <a:off x="2330575" y="4966985"/>
            <a:ext cx="1912652" cy="4269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AC9C9BE1-4C80-017A-FCC7-AE0AA1E023B6}"/>
              </a:ext>
            </a:extLst>
          </p:cNvPr>
          <p:cNvCxnSpPr>
            <a:cxnSpLocks/>
            <a:stCxn id="12" idx="3"/>
          </p:cNvCxnSpPr>
          <p:nvPr/>
        </p:nvCxnSpPr>
        <p:spPr>
          <a:xfrm>
            <a:off x="3965825" y="4382210"/>
            <a:ext cx="177742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81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7F469-87DB-340A-E751-AC18621D549D}"/>
              </a:ext>
            </a:extLst>
          </p:cNvPr>
          <p:cNvSpPr>
            <a:spLocks noGrp="1"/>
          </p:cNvSpPr>
          <p:nvPr>
            <p:ph type="title"/>
          </p:nvPr>
        </p:nvSpPr>
        <p:spPr/>
        <p:txBody>
          <a:bodyPr/>
          <a:lstStyle/>
          <a:p>
            <a:r>
              <a:rPr lang="fr-FR" dirty="0"/>
              <a:t>Les rapports – Export</a:t>
            </a:r>
          </a:p>
        </p:txBody>
      </p:sp>
      <p:sp>
        <p:nvSpPr>
          <p:cNvPr id="3" name="Espace réservé du texte 2">
            <a:extLst>
              <a:ext uri="{FF2B5EF4-FFF2-40B4-BE49-F238E27FC236}">
                <a16:creationId xmlns:a16="http://schemas.microsoft.com/office/drawing/2014/main" id="{461548C6-532D-4F15-36A1-A3E6EEFE53E8}"/>
              </a:ext>
            </a:extLst>
          </p:cNvPr>
          <p:cNvSpPr>
            <a:spLocks noGrp="1"/>
          </p:cNvSpPr>
          <p:nvPr>
            <p:ph type="body" sz="quarter" idx="10"/>
          </p:nvPr>
        </p:nvSpPr>
        <p:spPr/>
        <p:txBody>
          <a:bodyPr/>
          <a:lstStyle/>
          <a:p>
            <a:r>
              <a:rPr lang="fr-FR" dirty="0"/>
              <a:t>Détail uniquement : En format XLS</a:t>
            </a:r>
          </a:p>
        </p:txBody>
      </p:sp>
      <p:pic>
        <p:nvPicPr>
          <p:cNvPr id="5" name="Image 4">
            <a:extLst>
              <a:ext uri="{FF2B5EF4-FFF2-40B4-BE49-F238E27FC236}">
                <a16:creationId xmlns:a16="http://schemas.microsoft.com/office/drawing/2014/main" id="{AD0C5A42-66AB-79EE-0361-CC72BB31B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950" y="1441450"/>
            <a:ext cx="7404100" cy="3975100"/>
          </a:xfrm>
          <a:prstGeom prst="rect">
            <a:avLst/>
          </a:prstGeom>
        </p:spPr>
      </p:pic>
    </p:spTree>
    <p:extLst>
      <p:ext uri="{BB962C8B-B14F-4D97-AF65-F5344CB8AC3E}">
        <p14:creationId xmlns:p14="http://schemas.microsoft.com/office/powerpoint/2010/main" val="2497472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7F469-87DB-340A-E751-AC18621D549D}"/>
              </a:ext>
            </a:extLst>
          </p:cNvPr>
          <p:cNvSpPr>
            <a:spLocks noGrp="1"/>
          </p:cNvSpPr>
          <p:nvPr>
            <p:ph type="title"/>
          </p:nvPr>
        </p:nvSpPr>
        <p:spPr/>
        <p:txBody>
          <a:bodyPr/>
          <a:lstStyle/>
          <a:p>
            <a:r>
              <a:rPr lang="fr-FR" dirty="0"/>
              <a:t>Les rapports – Export</a:t>
            </a:r>
          </a:p>
        </p:txBody>
      </p:sp>
      <p:sp>
        <p:nvSpPr>
          <p:cNvPr id="3" name="Espace réservé du texte 2">
            <a:extLst>
              <a:ext uri="{FF2B5EF4-FFF2-40B4-BE49-F238E27FC236}">
                <a16:creationId xmlns:a16="http://schemas.microsoft.com/office/drawing/2014/main" id="{461548C6-532D-4F15-36A1-A3E6EEFE53E8}"/>
              </a:ext>
            </a:extLst>
          </p:cNvPr>
          <p:cNvSpPr>
            <a:spLocks noGrp="1"/>
          </p:cNvSpPr>
          <p:nvPr>
            <p:ph type="body" sz="quarter" idx="10"/>
          </p:nvPr>
        </p:nvSpPr>
        <p:spPr/>
        <p:txBody>
          <a:bodyPr/>
          <a:lstStyle/>
          <a:p>
            <a:r>
              <a:rPr lang="fr-FR" dirty="0"/>
              <a:t>Détail uniquement : En format CSV</a:t>
            </a:r>
          </a:p>
          <a:p>
            <a:pPr marL="0" indent="0">
              <a:buNone/>
            </a:pPr>
            <a:r>
              <a:rPr lang="fr-FR" sz="800" dirty="0">
                <a:latin typeface="Courier" pitchFamily="2" charset="0"/>
              </a:rPr>
              <a:t>"Activité Club : Nom de l'</a:t>
            </a:r>
            <a:r>
              <a:rPr lang="fr-FR" sz="800" dirty="0" err="1">
                <a:latin typeface="Courier" pitchFamily="2" charset="0"/>
              </a:rPr>
              <a:t>activité";"Organisation</a:t>
            </a:r>
            <a:r>
              <a:rPr lang="fr-FR" sz="800" dirty="0">
                <a:latin typeface="Courier" pitchFamily="2" charset="0"/>
              </a:rPr>
              <a:t> Externe : Nom de l'</a:t>
            </a:r>
            <a:r>
              <a:rPr lang="fr-FR" sz="800" dirty="0" err="1">
                <a:latin typeface="Courier" pitchFamily="2" charset="0"/>
              </a:rPr>
              <a:t>organisation";"Organisation</a:t>
            </a:r>
            <a:r>
              <a:rPr lang="fr-FR" sz="800" dirty="0">
                <a:latin typeface="Courier" pitchFamily="2" charset="0"/>
              </a:rPr>
              <a:t> Externe : </a:t>
            </a:r>
            <a:r>
              <a:rPr lang="fr-FR" sz="800" dirty="0" err="1">
                <a:latin typeface="Courier" pitchFamily="2" charset="0"/>
              </a:rPr>
              <a:t>Ville";"Créneau</a:t>
            </a:r>
            <a:r>
              <a:rPr lang="fr-FR" sz="800" dirty="0">
                <a:latin typeface="Courier" pitchFamily="2" charset="0"/>
              </a:rPr>
              <a:t>"</a:t>
            </a:r>
          </a:p>
          <a:p>
            <a:pPr marL="0" indent="0">
              <a:buNone/>
            </a:pPr>
            <a:r>
              <a:rPr lang="fr-FR" sz="800" dirty="0">
                <a:latin typeface="Courier" pitchFamily="2" charset="0"/>
              </a:rPr>
              <a:t>"Aquagym 1";"Piscine Sports et Loisirs de Saint Jean de </a:t>
            </a:r>
            <a:r>
              <a:rPr lang="fr-FR" sz="800" dirty="0" err="1">
                <a:latin typeface="Courier" pitchFamily="2" charset="0"/>
              </a:rPr>
              <a:t>Luz</a:t>
            </a:r>
            <a:r>
              <a:rPr lang="fr-FR" sz="800" dirty="0">
                <a:latin typeface="Courier" pitchFamily="2" charset="0"/>
              </a:rPr>
              <a:t>";"</a:t>
            </a:r>
            <a:r>
              <a:rPr lang="fr-FR" sz="800" dirty="0" err="1">
                <a:latin typeface="Courier" pitchFamily="2" charset="0"/>
              </a:rPr>
              <a:t>Saint-Jean-de-Luz";"Lundi</a:t>
            </a:r>
            <a:r>
              <a:rPr lang="fr-FR" sz="800" dirty="0">
                <a:latin typeface="Courier" pitchFamily="2" charset="0"/>
              </a:rPr>
              <a:t> 19:45-20:45"</a:t>
            </a:r>
          </a:p>
          <a:p>
            <a:pPr marL="0" indent="0">
              <a:buNone/>
            </a:pPr>
            <a:r>
              <a:rPr lang="fr-FR" sz="800" dirty="0">
                <a:latin typeface="Courier" pitchFamily="2" charset="0"/>
              </a:rPr>
              <a:t>"Aquagym 2";"Piscine Sports et Loisirs de Saint Jean de </a:t>
            </a:r>
            <a:r>
              <a:rPr lang="fr-FR" sz="800" dirty="0" err="1">
                <a:latin typeface="Courier" pitchFamily="2" charset="0"/>
              </a:rPr>
              <a:t>Luz</a:t>
            </a:r>
            <a:r>
              <a:rPr lang="fr-FR" sz="800" dirty="0">
                <a:latin typeface="Courier" pitchFamily="2" charset="0"/>
              </a:rPr>
              <a:t>";"</a:t>
            </a:r>
            <a:r>
              <a:rPr lang="fr-FR" sz="800" dirty="0" err="1">
                <a:latin typeface="Courier" pitchFamily="2" charset="0"/>
              </a:rPr>
              <a:t>Saint-Jean-de-Luz";"Jeudi</a:t>
            </a:r>
            <a:r>
              <a:rPr lang="fr-FR" sz="800" dirty="0">
                <a:latin typeface="Courier" pitchFamily="2" charset="0"/>
              </a:rPr>
              <a:t> 19:45-20:45"</a:t>
            </a:r>
          </a:p>
          <a:p>
            <a:pPr marL="0" indent="0">
              <a:buNone/>
            </a:pPr>
            <a:r>
              <a:rPr lang="fr-FR" sz="800" dirty="0">
                <a:latin typeface="Courier" pitchFamily="2" charset="0"/>
              </a:rPr>
              <a:t>"</a:t>
            </a:r>
            <a:r>
              <a:rPr lang="fr-FR" sz="800" dirty="0" err="1">
                <a:latin typeface="Courier" pitchFamily="2" charset="0"/>
              </a:rPr>
              <a:t>Chant";"Centre</a:t>
            </a:r>
            <a:r>
              <a:rPr lang="fr-FR" sz="800" dirty="0">
                <a:latin typeface="Courier" pitchFamily="2" charset="0"/>
              </a:rPr>
              <a:t> Culturel </a:t>
            </a:r>
            <a:r>
              <a:rPr lang="fr-FR" sz="800" dirty="0" err="1">
                <a:latin typeface="Courier" pitchFamily="2" charset="0"/>
              </a:rPr>
              <a:t>Peyuco</a:t>
            </a:r>
            <a:r>
              <a:rPr lang="fr-FR" sz="800" dirty="0">
                <a:latin typeface="Courier" pitchFamily="2" charset="0"/>
              </a:rPr>
              <a:t> </a:t>
            </a:r>
            <a:r>
              <a:rPr lang="fr-FR" sz="800" dirty="0" err="1">
                <a:latin typeface="Courier" pitchFamily="2" charset="0"/>
              </a:rPr>
              <a:t>Duhart</a:t>
            </a:r>
            <a:r>
              <a:rPr lang="fr-FR" sz="800" dirty="0">
                <a:latin typeface="Courier" pitchFamily="2" charset="0"/>
              </a:rPr>
              <a:t>";"</a:t>
            </a:r>
            <a:r>
              <a:rPr lang="fr-FR" sz="800" dirty="0" err="1">
                <a:latin typeface="Courier" pitchFamily="2" charset="0"/>
              </a:rPr>
              <a:t>Saint-Jean-de-Luz";"Lundi</a:t>
            </a:r>
            <a:r>
              <a:rPr lang="fr-FR" sz="800" dirty="0">
                <a:latin typeface="Courier" pitchFamily="2" charset="0"/>
              </a:rPr>
              <a:t> 17:00-19:00"</a:t>
            </a:r>
          </a:p>
          <a:p>
            <a:pPr marL="0" indent="0">
              <a:buNone/>
            </a:pPr>
            <a:endParaRPr lang="fr-FR" dirty="0"/>
          </a:p>
          <a:p>
            <a:r>
              <a:rPr lang="fr-FR" dirty="0"/>
              <a:t>Rapport Mis en Forme : uniquement XLSX</a:t>
            </a:r>
          </a:p>
          <a:p>
            <a:endParaRPr lang="fr-FR" dirty="0"/>
          </a:p>
          <a:p>
            <a:endParaRPr lang="fr-FR" dirty="0"/>
          </a:p>
        </p:txBody>
      </p:sp>
      <p:pic>
        <p:nvPicPr>
          <p:cNvPr id="6" name="Image 5">
            <a:extLst>
              <a:ext uri="{FF2B5EF4-FFF2-40B4-BE49-F238E27FC236}">
                <a16:creationId xmlns:a16="http://schemas.microsoft.com/office/drawing/2014/main" id="{4607A7FB-DE06-F5A1-4A69-EB10E8D3D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042" y="2779526"/>
            <a:ext cx="6804389" cy="3268849"/>
          </a:xfrm>
          <a:prstGeom prst="rect">
            <a:avLst/>
          </a:prstGeom>
        </p:spPr>
      </p:pic>
    </p:spTree>
    <p:extLst>
      <p:ext uri="{BB962C8B-B14F-4D97-AF65-F5344CB8AC3E}">
        <p14:creationId xmlns:p14="http://schemas.microsoft.com/office/powerpoint/2010/main" val="3226942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74AD7-EBEA-B5AE-A66D-8D505190AC6F}"/>
              </a:ext>
            </a:extLst>
          </p:cNvPr>
          <p:cNvSpPr>
            <a:spLocks noGrp="1"/>
          </p:cNvSpPr>
          <p:nvPr>
            <p:ph type="title"/>
          </p:nvPr>
        </p:nvSpPr>
        <p:spPr/>
        <p:txBody>
          <a:bodyPr/>
          <a:lstStyle/>
          <a:p>
            <a:r>
              <a:rPr lang="fr-FR" dirty="0"/>
              <a:t>Les rapports – Création d’un rapport Récapitulatif</a:t>
            </a:r>
          </a:p>
        </p:txBody>
      </p:sp>
      <p:sp>
        <p:nvSpPr>
          <p:cNvPr id="3" name="Espace réservé du texte 2">
            <a:extLst>
              <a:ext uri="{FF2B5EF4-FFF2-40B4-BE49-F238E27FC236}">
                <a16:creationId xmlns:a16="http://schemas.microsoft.com/office/drawing/2014/main" id="{DE5B2C99-30F1-D744-8CAC-0F25C26DCD2E}"/>
              </a:ext>
            </a:extLst>
          </p:cNvPr>
          <p:cNvSpPr>
            <a:spLocks noGrp="1"/>
          </p:cNvSpPr>
          <p:nvPr>
            <p:ph type="body" sz="quarter" idx="10"/>
          </p:nvPr>
        </p:nvSpPr>
        <p:spPr/>
        <p:txBody>
          <a:bodyPr/>
          <a:lstStyle/>
          <a:p>
            <a:r>
              <a:rPr lang="fr-FR" dirty="0"/>
              <a:t>Les rapports récapitulatifs sont similaires aux rapports tabulaires, mais ils vous permettent également de regrouper les lignes de données, d'afficher des sous-totaux et de créer des graphiques. </a:t>
            </a:r>
          </a:p>
          <a:p>
            <a:r>
              <a:rPr lang="fr-FR" dirty="0"/>
              <a:t>Il a été constaté qu’il s’agit du format de rapport le plus utilisé par les utilisateurs Salesforce.</a:t>
            </a:r>
          </a:p>
          <a:p>
            <a:r>
              <a:rPr lang="fr-FR" dirty="0"/>
              <a:t>Ces rapports sont très utilisés dans les tableaux de bord, consultables sur la page d’accueil de votre application Espace de gestion.</a:t>
            </a:r>
          </a:p>
          <a:p>
            <a:r>
              <a:rPr lang="fr-FR" dirty="0"/>
              <a:t>On commence par un rapport tabulaire</a:t>
            </a:r>
          </a:p>
        </p:txBody>
      </p:sp>
    </p:spTree>
    <p:extLst>
      <p:ext uri="{BB962C8B-B14F-4D97-AF65-F5344CB8AC3E}">
        <p14:creationId xmlns:p14="http://schemas.microsoft.com/office/powerpoint/2010/main" val="236811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74AD7-EBEA-B5AE-A66D-8D505190AC6F}"/>
              </a:ext>
            </a:extLst>
          </p:cNvPr>
          <p:cNvSpPr>
            <a:spLocks noGrp="1"/>
          </p:cNvSpPr>
          <p:nvPr>
            <p:ph type="title"/>
          </p:nvPr>
        </p:nvSpPr>
        <p:spPr/>
        <p:txBody>
          <a:bodyPr/>
          <a:lstStyle/>
          <a:p>
            <a:r>
              <a:rPr lang="fr-FR" dirty="0"/>
              <a:t>Les rapports – Création d’un rapport Récapitulatif</a:t>
            </a:r>
          </a:p>
        </p:txBody>
      </p:sp>
      <p:sp>
        <p:nvSpPr>
          <p:cNvPr id="3" name="Espace réservé du texte 2">
            <a:extLst>
              <a:ext uri="{FF2B5EF4-FFF2-40B4-BE49-F238E27FC236}">
                <a16:creationId xmlns:a16="http://schemas.microsoft.com/office/drawing/2014/main" id="{DE5B2C99-30F1-D744-8CAC-0F25C26DCD2E}"/>
              </a:ext>
            </a:extLst>
          </p:cNvPr>
          <p:cNvSpPr>
            <a:spLocks noGrp="1"/>
          </p:cNvSpPr>
          <p:nvPr>
            <p:ph type="body" sz="quarter" idx="10"/>
          </p:nvPr>
        </p:nvSpPr>
        <p:spPr/>
        <p:txBody>
          <a:bodyPr/>
          <a:lstStyle/>
          <a:p>
            <a:r>
              <a:rPr lang="fr-FR" dirty="0"/>
              <a:t>On commence par un rapport tabulaire sur les contacts avec des rôles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On constate que plusieurs lignes portent sur la même personne</a:t>
            </a:r>
          </a:p>
          <a:p>
            <a:r>
              <a:rPr lang="fr-FR" dirty="0"/>
              <a:t>Pour plus de clarté, il est souhaitable de les regrouper par Nom.</a:t>
            </a:r>
          </a:p>
        </p:txBody>
      </p:sp>
      <p:pic>
        <p:nvPicPr>
          <p:cNvPr id="5" name="Image 4">
            <a:extLst>
              <a:ext uri="{FF2B5EF4-FFF2-40B4-BE49-F238E27FC236}">
                <a16:creationId xmlns:a16="http://schemas.microsoft.com/office/drawing/2014/main" id="{2868AF5A-3B1D-A314-59DE-7030CFA8B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65" y="1651494"/>
            <a:ext cx="5866544" cy="2676297"/>
          </a:xfrm>
          <a:prstGeom prst="rect">
            <a:avLst/>
          </a:prstGeom>
        </p:spPr>
      </p:pic>
    </p:spTree>
    <p:extLst>
      <p:ext uri="{BB962C8B-B14F-4D97-AF65-F5344CB8AC3E}">
        <p14:creationId xmlns:p14="http://schemas.microsoft.com/office/powerpoint/2010/main" val="35718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74AD7-EBEA-B5AE-A66D-8D505190AC6F}"/>
              </a:ext>
            </a:extLst>
          </p:cNvPr>
          <p:cNvSpPr>
            <a:spLocks noGrp="1"/>
          </p:cNvSpPr>
          <p:nvPr>
            <p:ph type="title"/>
          </p:nvPr>
        </p:nvSpPr>
        <p:spPr/>
        <p:txBody>
          <a:bodyPr/>
          <a:lstStyle/>
          <a:p>
            <a:r>
              <a:rPr lang="fr-FR" dirty="0"/>
              <a:t>Les rapports – Création d’un rapport Récapitulatif</a:t>
            </a:r>
          </a:p>
        </p:txBody>
      </p:sp>
      <p:sp>
        <p:nvSpPr>
          <p:cNvPr id="3" name="Espace réservé du texte 2">
            <a:extLst>
              <a:ext uri="{FF2B5EF4-FFF2-40B4-BE49-F238E27FC236}">
                <a16:creationId xmlns:a16="http://schemas.microsoft.com/office/drawing/2014/main" id="{DE5B2C99-30F1-D744-8CAC-0F25C26DCD2E}"/>
              </a:ext>
            </a:extLst>
          </p:cNvPr>
          <p:cNvSpPr>
            <a:spLocks noGrp="1"/>
          </p:cNvSpPr>
          <p:nvPr>
            <p:ph type="body" sz="quarter" idx="10"/>
          </p:nvPr>
        </p:nvSpPr>
        <p:spPr/>
        <p:txBody>
          <a:bodyPr/>
          <a:lstStyle/>
          <a:p>
            <a:pPr marL="0" indent="0">
              <a:buNone/>
            </a:pP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r>
              <a:rPr lang="fr-FR" dirty="0"/>
              <a:t>On constate que plusieurs lignes portent sur le même Nom avec des prénoms différents.</a:t>
            </a:r>
          </a:p>
          <a:p>
            <a:r>
              <a:rPr lang="fr-FR" dirty="0"/>
              <a:t>Pour plus de clarté, il est souhaitable de les regrouper par Nom et Prénom (Nom Complet)</a:t>
            </a:r>
          </a:p>
        </p:txBody>
      </p:sp>
      <p:pic>
        <p:nvPicPr>
          <p:cNvPr id="6" name="Image 5">
            <a:extLst>
              <a:ext uri="{FF2B5EF4-FFF2-40B4-BE49-F238E27FC236}">
                <a16:creationId xmlns:a16="http://schemas.microsoft.com/office/drawing/2014/main" id="{1050D7D0-1CF3-CE81-AA25-328601FD3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49" y="809624"/>
            <a:ext cx="1709577" cy="2108643"/>
          </a:xfrm>
          <a:prstGeom prst="rect">
            <a:avLst/>
          </a:prstGeom>
        </p:spPr>
      </p:pic>
      <p:sp>
        <p:nvSpPr>
          <p:cNvPr id="7" name="ZoneTexte 6">
            <a:extLst>
              <a:ext uri="{FF2B5EF4-FFF2-40B4-BE49-F238E27FC236}">
                <a16:creationId xmlns:a16="http://schemas.microsoft.com/office/drawing/2014/main" id="{BE882666-9816-DE24-AEE9-67F17E42EAFA}"/>
              </a:ext>
            </a:extLst>
          </p:cNvPr>
          <p:cNvSpPr txBox="1"/>
          <p:nvPr/>
        </p:nvSpPr>
        <p:spPr>
          <a:xfrm>
            <a:off x="2918610" y="1084304"/>
            <a:ext cx="5016357"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Dans la case GROUPER LES LIGNES, choisir de grouper par Nom</a:t>
            </a:r>
          </a:p>
        </p:txBody>
      </p:sp>
      <p:cxnSp>
        <p:nvCxnSpPr>
          <p:cNvPr id="8" name="Connecteur droit avec flèche 7">
            <a:extLst>
              <a:ext uri="{FF2B5EF4-FFF2-40B4-BE49-F238E27FC236}">
                <a16:creationId xmlns:a16="http://schemas.microsoft.com/office/drawing/2014/main" id="{0C81C807-D63C-491F-4A25-6D76B566DB26}"/>
              </a:ext>
            </a:extLst>
          </p:cNvPr>
          <p:cNvCxnSpPr>
            <a:cxnSpLocks/>
            <a:stCxn id="7" idx="1"/>
          </p:cNvCxnSpPr>
          <p:nvPr/>
        </p:nvCxnSpPr>
        <p:spPr>
          <a:xfrm flipH="1">
            <a:off x="1209033" y="1345914"/>
            <a:ext cx="1709577" cy="8427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3BB63A7A-D70A-898A-8647-1765E6771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851" y="1671746"/>
            <a:ext cx="3467463" cy="2900254"/>
          </a:xfrm>
          <a:prstGeom prst="rect">
            <a:avLst/>
          </a:prstGeom>
        </p:spPr>
      </p:pic>
    </p:spTree>
    <p:extLst>
      <p:ext uri="{BB962C8B-B14F-4D97-AF65-F5344CB8AC3E}">
        <p14:creationId xmlns:p14="http://schemas.microsoft.com/office/powerpoint/2010/main" val="288842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E5B2C99-30F1-D744-8CAC-0F25C26DCD2E}"/>
              </a:ext>
            </a:extLst>
          </p:cNvPr>
          <p:cNvSpPr>
            <a:spLocks noGrp="1"/>
          </p:cNvSpPr>
          <p:nvPr>
            <p:ph type="body" sz="quarter" idx="10"/>
          </p:nvPr>
        </p:nvSpPr>
        <p:spPr/>
        <p:txBody>
          <a:bodyPr/>
          <a:lstStyle/>
          <a:p>
            <a:pPr marL="0" indent="0">
              <a:buNone/>
            </a:pPr>
            <a:endParaRPr lang="fr-FR" dirty="0"/>
          </a:p>
          <a:p>
            <a:endParaRPr lang="fr-FR" dirty="0"/>
          </a:p>
          <a:p>
            <a:endParaRPr lang="fr-FR" dirty="0"/>
          </a:p>
          <a:p>
            <a:pPr marL="0" indent="0">
              <a:buNone/>
            </a:pPr>
            <a:endParaRPr lang="fr-FR" dirty="0"/>
          </a:p>
          <a:p>
            <a:pPr marL="0" indent="0">
              <a:buNone/>
            </a:pPr>
            <a:endParaRPr lang="fr-FR" dirty="0"/>
          </a:p>
          <a:p>
            <a:r>
              <a:rPr lang="fr-FR" dirty="0"/>
              <a:t>Voyons comment l’ajouter sous forme d’une formule</a:t>
            </a:r>
          </a:p>
        </p:txBody>
      </p:sp>
      <p:pic>
        <p:nvPicPr>
          <p:cNvPr id="5" name="Image 4">
            <a:extLst>
              <a:ext uri="{FF2B5EF4-FFF2-40B4-BE49-F238E27FC236}">
                <a16:creationId xmlns:a16="http://schemas.microsoft.com/office/drawing/2014/main" id="{2FB3E1F1-5FEB-39D4-ECA4-803082825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745864"/>
            <a:ext cx="2510961" cy="1663512"/>
          </a:xfrm>
          <a:prstGeom prst="rect">
            <a:avLst/>
          </a:prstGeom>
        </p:spPr>
      </p:pic>
      <p:sp>
        <p:nvSpPr>
          <p:cNvPr id="2" name="Titre 1">
            <a:extLst>
              <a:ext uri="{FF2B5EF4-FFF2-40B4-BE49-F238E27FC236}">
                <a16:creationId xmlns:a16="http://schemas.microsoft.com/office/drawing/2014/main" id="{ADD74AD7-EBEA-B5AE-A66D-8D505190AC6F}"/>
              </a:ext>
            </a:extLst>
          </p:cNvPr>
          <p:cNvSpPr>
            <a:spLocks noGrp="1"/>
          </p:cNvSpPr>
          <p:nvPr>
            <p:ph type="title"/>
          </p:nvPr>
        </p:nvSpPr>
        <p:spPr/>
        <p:txBody>
          <a:bodyPr/>
          <a:lstStyle/>
          <a:p>
            <a:r>
              <a:rPr lang="fr-FR" dirty="0"/>
              <a:t>Les rapports – Création d’un rapport Récapitulatif</a:t>
            </a:r>
          </a:p>
        </p:txBody>
      </p:sp>
      <p:sp>
        <p:nvSpPr>
          <p:cNvPr id="7" name="ZoneTexte 6">
            <a:extLst>
              <a:ext uri="{FF2B5EF4-FFF2-40B4-BE49-F238E27FC236}">
                <a16:creationId xmlns:a16="http://schemas.microsoft.com/office/drawing/2014/main" id="{BE882666-9816-DE24-AEE9-67F17E42EAFA}"/>
              </a:ext>
            </a:extLst>
          </p:cNvPr>
          <p:cNvSpPr txBox="1"/>
          <p:nvPr/>
        </p:nvSpPr>
        <p:spPr>
          <a:xfrm>
            <a:off x="3432318" y="929560"/>
            <a:ext cx="5016357"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Dommage, le Nom Complet n’est pas proposé</a:t>
            </a:r>
          </a:p>
        </p:txBody>
      </p:sp>
      <p:cxnSp>
        <p:nvCxnSpPr>
          <p:cNvPr id="8" name="Connecteur droit avec flèche 7">
            <a:extLst>
              <a:ext uri="{FF2B5EF4-FFF2-40B4-BE49-F238E27FC236}">
                <a16:creationId xmlns:a16="http://schemas.microsoft.com/office/drawing/2014/main" id="{0C81C807-D63C-491F-4A25-6D76B566DB26}"/>
              </a:ext>
            </a:extLst>
          </p:cNvPr>
          <p:cNvCxnSpPr>
            <a:cxnSpLocks/>
            <a:stCxn id="7" idx="1"/>
          </p:cNvCxnSpPr>
          <p:nvPr/>
        </p:nvCxnSpPr>
        <p:spPr>
          <a:xfrm flipH="1">
            <a:off x="1600925" y="1083449"/>
            <a:ext cx="1831393" cy="6888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268A9441-A114-6EC4-DAA3-9EFEA8223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5" y="3298453"/>
            <a:ext cx="2864070" cy="2629987"/>
          </a:xfrm>
          <a:prstGeom prst="rect">
            <a:avLst/>
          </a:prstGeom>
        </p:spPr>
      </p:pic>
      <p:sp>
        <p:nvSpPr>
          <p:cNvPr id="12" name="ZoneTexte 11">
            <a:extLst>
              <a:ext uri="{FF2B5EF4-FFF2-40B4-BE49-F238E27FC236}">
                <a16:creationId xmlns:a16="http://schemas.microsoft.com/office/drawing/2014/main" id="{C4EF5EFD-326C-D9C1-4EC9-135CDC86F826}"/>
              </a:ext>
            </a:extLst>
          </p:cNvPr>
          <p:cNvSpPr txBox="1"/>
          <p:nvPr/>
        </p:nvSpPr>
        <p:spPr>
          <a:xfrm>
            <a:off x="3902296" y="3715522"/>
            <a:ext cx="4008806"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Choisir « Ajouter une formule au niveau de la ligne »</a:t>
            </a:r>
          </a:p>
        </p:txBody>
      </p:sp>
      <p:cxnSp>
        <p:nvCxnSpPr>
          <p:cNvPr id="14" name="Connecteur droit avec flèche 13">
            <a:extLst>
              <a:ext uri="{FF2B5EF4-FFF2-40B4-BE49-F238E27FC236}">
                <a16:creationId xmlns:a16="http://schemas.microsoft.com/office/drawing/2014/main" id="{98E8DE68-F281-2D3C-02D3-C3FFDBF5D750}"/>
              </a:ext>
            </a:extLst>
          </p:cNvPr>
          <p:cNvCxnSpPr>
            <a:cxnSpLocks/>
            <a:stCxn id="12" idx="1"/>
          </p:cNvCxnSpPr>
          <p:nvPr/>
        </p:nvCxnSpPr>
        <p:spPr>
          <a:xfrm flipH="1">
            <a:off x="2280863" y="3977132"/>
            <a:ext cx="1621433" cy="14681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7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CB5BC58-8840-E278-56E7-899DB517E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813" y="1754236"/>
            <a:ext cx="5188449" cy="3869351"/>
          </a:xfrm>
          <a:prstGeom prst="rect">
            <a:avLst/>
          </a:prstGeom>
        </p:spPr>
      </p:pic>
      <p:sp>
        <p:nvSpPr>
          <p:cNvPr id="2" name="Titre 1">
            <a:extLst>
              <a:ext uri="{FF2B5EF4-FFF2-40B4-BE49-F238E27FC236}">
                <a16:creationId xmlns:a16="http://schemas.microsoft.com/office/drawing/2014/main" id="{ADD74AD7-EBEA-B5AE-A66D-8D505190AC6F}"/>
              </a:ext>
            </a:extLst>
          </p:cNvPr>
          <p:cNvSpPr>
            <a:spLocks noGrp="1"/>
          </p:cNvSpPr>
          <p:nvPr>
            <p:ph type="title"/>
          </p:nvPr>
        </p:nvSpPr>
        <p:spPr/>
        <p:txBody>
          <a:bodyPr/>
          <a:lstStyle/>
          <a:p>
            <a:r>
              <a:rPr lang="fr-FR" dirty="0"/>
              <a:t>Les rapports – Création d’un rapport Récapitulatif</a:t>
            </a:r>
          </a:p>
        </p:txBody>
      </p:sp>
      <p:sp>
        <p:nvSpPr>
          <p:cNvPr id="7" name="ZoneTexte 6">
            <a:extLst>
              <a:ext uri="{FF2B5EF4-FFF2-40B4-BE49-F238E27FC236}">
                <a16:creationId xmlns:a16="http://schemas.microsoft.com/office/drawing/2014/main" id="{BE882666-9816-DE24-AEE9-67F17E42EAFA}"/>
              </a:ext>
            </a:extLst>
          </p:cNvPr>
          <p:cNvSpPr txBox="1"/>
          <p:nvPr/>
        </p:nvSpPr>
        <p:spPr>
          <a:xfrm>
            <a:off x="1222346" y="823257"/>
            <a:ext cx="4767488"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Notre nouvelle colonne s’appelle : Nom Complet</a:t>
            </a:r>
          </a:p>
        </p:txBody>
      </p:sp>
      <p:cxnSp>
        <p:nvCxnSpPr>
          <p:cNvPr id="8" name="Connecteur droit avec flèche 7">
            <a:extLst>
              <a:ext uri="{FF2B5EF4-FFF2-40B4-BE49-F238E27FC236}">
                <a16:creationId xmlns:a16="http://schemas.microsoft.com/office/drawing/2014/main" id="{0C81C807-D63C-491F-4A25-6D76B566DB26}"/>
              </a:ext>
            </a:extLst>
          </p:cNvPr>
          <p:cNvCxnSpPr>
            <a:cxnSpLocks/>
            <a:stCxn id="7" idx="2"/>
          </p:cNvCxnSpPr>
          <p:nvPr/>
        </p:nvCxnSpPr>
        <p:spPr>
          <a:xfrm>
            <a:off x="3606090" y="1131034"/>
            <a:ext cx="0" cy="11190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C4EF5EFD-326C-D9C1-4EC9-135CDC86F826}"/>
              </a:ext>
            </a:extLst>
          </p:cNvPr>
          <p:cNvSpPr txBox="1"/>
          <p:nvPr/>
        </p:nvSpPr>
        <p:spPr>
          <a:xfrm>
            <a:off x="4140486" y="1277854"/>
            <a:ext cx="2578803"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Le résultat est de type Texte</a:t>
            </a:r>
          </a:p>
        </p:txBody>
      </p:sp>
      <p:cxnSp>
        <p:nvCxnSpPr>
          <p:cNvPr id="14" name="Connecteur droit avec flèche 13">
            <a:extLst>
              <a:ext uri="{FF2B5EF4-FFF2-40B4-BE49-F238E27FC236}">
                <a16:creationId xmlns:a16="http://schemas.microsoft.com/office/drawing/2014/main" id="{98E8DE68-F281-2D3C-02D3-C3FFDBF5D750}"/>
              </a:ext>
            </a:extLst>
          </p:cNvPr>
          <p:cNvCxnSpPr>
            <a:cxnSpLocks/>
            <a:stCxn id="12" idx="2"/>
          </p:cNvCxnSpPr>
          <p:nvPr/>
        </p:nvCxnSpPr>
        <p:spPr>
          <a:xfrm flipH="1">
            <a:off x="3328827" y="1585631"/>
            <a:ext cx="2101061" cy="10757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9908DF3-F780-57F3-8894-75E6F2515E21}"/>
              </a:ext>
            </a:extLst>
          </p:cNvPr>
          <p:cNvSpPr txBox="1"/>
          <p:nvPr/>
        </p:nvSpPr>
        <p:spPr>
          <a:xfrm>
            <a:off x="1601687" y="5357634"/>
            <a:ext cx="4008806" cy="738664"/>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Pour retrouver les noms de champs, utiliser la sélection à gauche et cliquer sur « Insérer »</a:t>
            </a:r>
          </a:p>
        </p:txBody>
      </p:sp>
      <p:cxnSp>
        <p:nvCxnSpPr>
          <p:cNvPr id="17" name="Connecteur droit avec flèche 16">
            <a:extLst>
              <a:ext uri="{FF2B5EF4-FFF2-40B4-BE49-F238E27FC236}">
                <a16:creationId xmlns:a16="http://schemas.microsoft.com/office/drawing/2014/main" id="{8F82DC07-375A-2214-8320-F683A9523459}"/>
              </a:ext>
            </a:extLst>
          </p:cNvPr>
          <p:cNvCxnSpPr>
            <a:cxnSpLocks/>
            <a:stCxn id="16" idx="0"/>
          </p:cNvCxnSpPr>
          <p:nvPr/>
        </p:nvCxnSpPr>
        <p:spPr>
          <a:xfrm flipH="1" flipV="1">
            <a:off x="1745385" y="3796182"/>
            <a:ext cx="1860705" cy="1561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BDDD89B6-D626-0C74-E333-E192479EC990}"/>
              </a:ext>
            </a:extLst>
          </p:cNvPr>
          <p:cNvCxnSpPr>
            <a:cxnSpLocks/>
            <a:stCxn id="16" idx="0"/>
          </p:cNvCxnSpPr>
          <p:nvPr/>
        </p:nvCxnSpPr>
        <p:spPr>
          <a:xfrm flipH="1" flipV="1">
            <a:off x="2424561" y="5188257"/>
            <a:ext cx="1181529" cy="1693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C0BE1612-2561-04A7-DA86-AFE0FE7E4683}"/>
              </a:ext>
            </a:extLst>
          </p:cNvPr>
          <p:cNvCxnSpPr>
            <a:cxnSpLocks/>
            <a:stCxn id="16" idx="0"/>
          </p:cNvCxnSpPr>
          <p:nvPr/>
        </p:nvCxnSpPr>
        <p:spPr>
          <a:xfrm flipV="1">
            <a:off x="3606090" y="3323471"/>
            <a:ext cx="430572" cy="20341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9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FAC8123-8341-A0BE-F339-A2BC3409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65" y="811881"/>
            <a:ext cx="1491219" cy="2617120"/>
          </a:xfrm>
          <a:prstGeom prst="rect">
            <a:avLst/>
          </a:prstGeom>
        </p:spPr>
      </p:pic>
      <p:sp>
        <p:nvSpPr>
          <p:cNvPr id="2" name="Titre 1">
            <a:extLst>
              <a:ext uri="{FF2B5EF4-FFF2-40B4-BE49-F238E27FC236}">
                <a16:creationId xmlns:a16="http://schemas.microsoft.com/office/drawing/2014/main" id="{ADD74AD7-EBEA-B5AE-A66D-8D505190AC6F}"/>
              </a:ext>
            </a:extLst>
          </p:cNvPr>
          <p:cNvSpPr>
            <a:spLocks noGrp="1"/>
          </p:cNvSpPr>
          <p:nvPr>
            <p:ph type="title"/>
          </p:nvPr>
        </p:nvSpPr>
        <p:spPr/>
        <p:txBody>
          <a:bodyPr/>
          <a:lstStyle/>
          <a:p>
            <a:r>
              <a:rPr lang="fr-FR" dirty="0"/>
              <a:t>Les rapports – Création d’un rapport Récapitulatif</a:t>
            </a:r>
          </a:p>
        </p:txBody>
      </p:sp>
      <p:sp>
        <p:nvSpPr>
          <p:cNvPr id="7" name="ZoneTexte 6">
            <a:extLst>
              <a:ext uri="{FF2B5EF4-FFF2-40B4-BE49-F238E27FC236}">
                <a16:creationId xmlns:a16="http://schemas.microsoft.com/office/drawing/2014/main" id="{BE882666-9816-DE24-AEE9-67F17E42EAFA}"/>
              </a:ext>
            </a:extLst>
          </p:cNvPr>
          <p:cNvSpPr txBox="1"/>
          <p:nvPr/>
        </p:nvSpPr>
        <p:spPr>
          <a:xfrm>
            <a:off x="2290858" y="837083"/>
            <a:ext cx="5815451"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Le champ de regroupement est notre nouveau : Nom Complet</a:t>
            </a:r>
          </a:p>
        </p:txBody>
      </p:sp>
      <p:cxnSp>
        <p:nvCxnSpPr>
          <p:cNvPr id="8" name="Connecteur droit avec flèche 7">
            <a:extLst>
              <a:ext uri="{FF2B5EF4-FFF2-40B4-BE49-F238E27FC236}">
                <a16:creationId xmlns:a16="http://schemas.microsoft.com/office/drawing/2014/main" id="{0C81C807-D63C-491F-4A25-6D76B566DB26}"/>
              </a:ext>
            </a:extLst>
          </p:cNvPr>
          <p:cNvCxnSpPr>
            <a:cxnSpLocks/>
            <a:stCxn id="7" idx="2"/>
          </p:cNvCxnSpPr>
          <p:nvPr/>
        </p:nvCxnSpPr>
        <p:spPr>
          <a:xfrm flipH="1">
            <a:off x="1787705" y="1144860"/>
            <a:ext cx="3410879" cy="616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C4EF5EFD-326C-D9C1-4EC9-135CDC86F826}"/>
              </a:ext>
            </a:extLst>
          </p:cNvPr>
          <p:cNvSpPr txBox="1"/>
          <p:nvPr/>
        </p:nvSpPr>
        <p:spPr>
          <a:xfrm>
            <a:off x="2547712" y="1913115"/>
            <a:ext cx="3318412"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Nom et Prénom ont été retirés</a:t>
            </a:r>
          </a:p>
        </p:txBody>
      </p:sp>
      <p:cxnSp>
        <p:nvCxnSpPr>
          <p:cNvPr id="14" name="Connecteur droit avec flèche 13">
            <a:extLst>
              <a:ext uri="{FF2B5EF4-FFF2-40B4-BE49-F238E27FC236}">
                <a16:creationId xmlns:a16="http://schemas.microsoft.com/office/drawing/2014/main" id="{98E8DE68-F281-2D3C-02D3-C3FFDBF5D750}"/>
              </a:ext>
            </a:extLst>
          </p:cNvPr>
          <p:cNvCxnSpPr>
            <a:cxnSpLocks/>
            <a:stCxn id="12" idx="2"/>
          </p:cNvCxnSpPr>
          <p:nvPr/>
        </p:nvCxnSpPr>
        <p:spPr>
          <a:xfrm flipH="1">
            <a:off x="1962085" y="2220892"/>
            <a:ext cx="2244833" cy="7063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BCE38B5B-75C4-BB24-D26A-8828732CD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46" y="2400506"/>
            <a:ext cx="3940107" cy="3817192"/>
          </a:xfrm>
          <a:prstGeom prst="rect">
            <a:avLst/>
          </a:prstGeom>
        </p:spPr>
      </p:pic>
      <p:sp>
        <p:nvSpPr>
          <p:cNvPr id="20" name="ZoneTexte 19">
            <a:extLst>
              <a:ext uri="{FF2B5EF4-FFF2-40B4-BE49-F238E27FC236}">
                <a16:creationId xmlns:a16="http://schemas.microsoft.com/office/drawing/2014/main" id="{AFD53D7C-A94E-887A-7FDB-5BDC5A227310}"/>
              </a:ext>
            </a:extLst>
          </p:cNvPr>
          <p:cNvSpPr txBox="1"/>
          <p:nvPr/>
        </p:nvSpPr>
        <p:spPr>
          <a:xfrm>
            <a:off x="697665" y="3776847"/>
            <a:ext cx="3318412"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Le résultat est une liste de rôles par personne</a:t>
            </a:r>
          </a:p>
        </p:txBody>
      </p:sp>
      <p:cxnSp>
        <p:nvCxnSpPr>
          <p:cNvPr id="21" name="Connecteur droit avec flèche 20">
            <a:extLst>
              <a:ext uri="{FF2B5EF4-FFF2-40B4-BE49-F238E27FC236}">
                <a16:creationId xmlns:a16="http://schemas.microsoft.com/office/drawing/2014/main" id="{33B1C7A5-08BC-72A6-D0E9-58A86D852075}"/>
              </a:ext>
            </a:extLst>
          </p:cNvPr>
          <p:cNvCxnSpPr>
            <a:cxnSpLocks/>
            <a:stCxn id="20" idx="2"/>
          </p:cNvCxnSpPr>
          <p:nvPr/>
        </p:nvCxnSpPr>
        <p:spPr>
          <a:xfrm>
            <a:off x="2356871" y="4300067"/>
            <a:ext cx="1659206" cy="4401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0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EADD-D285-7422-5998-7871EC1E8F71}"/>
              </a:ext>
            </a:extLst>
          </p:cNvPr>
          <p:cNvSpPr>
            <a:spLocks noGrp="1"/>
          </p:cNvSpPr>
          <p:nvPr>
            <p:ph type="title"/>
          </p:nvPr>
        </p:nvSpPr>
        <p:spPr>
          <a:xfrm>
            <a:off x="866774" y="141893"/>
            <a:ext cx="8277225" cy="539749"/>
          </a:xfrm>
        </p:spPr>
        <p:txBody>
          <a:bodyPr/>
          <a:lstStyle/>
          <a:p>
            <a:r>
              <a:rPr lang="fr-FR" dirty="0"/>
              <a:t>Etat de la mise en production année sportive 2023/2024 </a:t>
            </a:r>
          </a:p>
        </p:txBody>
      </p:sp>
      <p:sp>
        <p:nvSpPr>
          <p:cNvPr id="3" name="Espace réservé du texte 2">
            <a:extLst>
              <a:ext uri="{FF2B5EF4-FFF2-40B4-BE49-F238E27FC236}">
                <a16:creationId xmlns:a16="http://schemas.microsoft.com/office/drawing/2014/main" id="{304780D5-844B-E94D-FA44-D63E4A91D173}"/>
              </a:ext>
            </a:extLst>
          </p:cNvPr>
          <p:cNvSpPr>
            <a:spLocks noGrp="1"/>
          </p:cNvSpPr>
          <p:nvPr>
            <p:ph type="body" sz="quarter" idx="10"/>
          </p:nvPr>
        </p:nvSpPr>
        <p:spPr>
          <a:xfrm>
            <a:off x="589529" y="1190246"/>
            <a:ext cx="7964942" cy="5362575"/>
          </a:xfrm>
        </p:spPr>
        <p:txBody>
          <a:bodyPr/>
          <a:lstStyle/>
          <a:p>
            <a:r>
              <a:rPr lang="fr-FR" dirty="0"/>
              <a:t>Nombre de clubs en production</a:t>
            </a:r>
          </a:p>
          <a:p>
            <a:pPr lvl="1"/>
            <a:endParaRPr lang="fr-FR" dirty="0"/>
          </a:p>
          <a:p>
            <a:pPr lvl="2"/>
            <a:r>
              <a:rPr lang="fr-FR" dirty="0"/>
              <a:t>120 clubs au Vendredi 18/08</a:t>
            </a:r>
          </a:p>
          <a:p>
            <a:pPr lvl="2"/>
            <a:r>
              <a:rPr lang="fr-FR" dirty="0"/>
              <a:t>7</a:t>
            </a:r>
            <a:r>
              <a:rPr lang="fr-FR"/>
              <a:t>0 </a:t>
            </a:r>
            <a:r>
              <a:rPr lang="fr-FR" dirty="0"/>
              <a:t>supplémentaires possibles ce 25/08 (complétude ADMIN IT)</a:t>
            </a:r>
          </a:p>
          <a:p>
            <a:pPr lvl="2"/>
            <a:endParaRPr lang="fr-FR" dirty="0"/>
          </a:p>
          <a:p>
            <a:pPr lvl="2"/>
            <a:endParaRPr lang="fr-FR" dirty="0"/>
          </a:p>
          <a:p>
            <a:r>
              <a:rPr lang="fr-FR" dirty="0"/>
              <a:t>Nombre de commandes </a:t>
            </a:r>
          </a:p>
          <a:p>
            <a:endParaRPr lang="fr-FR" dirty="0"/>
          </a:p>
          <a:p>
            <a:pPr lvl="2"/>
            <a:r>
              <a:rPr lang="fr-FR" dirty="0"/>
              <a:t>15800 commandes au Jeudi 24/08</a:t>
            </a:r>
          </a:p>
          <a:p>
            <a:pPr lvl="3"/>
            <a:r>
              <a:rPr lang="fr-FR" dirty="0"/>
              <a:t>Dont 1900 abandonnées</a:t>
            </a:r>
          </a:p>
          <a:p>
            <a:pPr lvl="3"/>
            <a:endParaRPr lang="fr-FR" dirty="0"/>
          </a:p>
          <a:p>
            <a:pPr lvl="2"/>
            <a:r>
              <a:rPr lang="fr-FR" dirty="0"/>
              <a:t>+/- 50% de ces commandes via l’espace adhérent, +/- 50% via l’espace dirigeant</a:t>
            </a:r>
          </a:p>
          <a:p>
            <a:pPr lvl="2"/>
            <a:endParaRPr lang="fr-FR" dirty="0"/>
          </a:p>
          <a:p>
            <a:pPr lvl="2"/>
            <a:r>
              <a:rPr lang="fr-FR" dirty="0"/>
              <a:t>+/- 5000 commandes via CB, solde via Chèques/espèces/…</a:t>
            </a:r>
          </a:p>
          <a:p>
            <a:pPr lvl="2"/>
            <a:endParaRPr lang="fr-FR" dirty="0"/>
          </a:p>
          <a:p>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2"/>
            <a:endParaRPr lang="fr-FR" dirty="0"/>
          </a:p>
          <a:p>
            <a:pPr lvl="1"/>
            <a:endParaRPr lang="fr-FR" dirty="0"/>
          </a:p>
          <a:p>
            <a:pPr lvl="1"/>
            <a:r>
              <a:rPr lang="fr-FR" dirty="0"/>
              <a:t>Nombre de commandes </a:t>
            </a:r>
          </a:p>
          <a:p>
            <a:pPr marL="342900" lvl="1" indent="0">
              <a:buNone/>
            </a:pPr>
            <a:endParaRPr lang="fr-FR" dirty="0"/>
          </a:p>
        </p:txBody>
      </p:sp>
    </p:spTree>
    <p:extLst>
      <p:ext uri="{BB962C8B-B14F-4D97-AF65-F5344CB8AC3E}">
        <p14:creationId xmlns:p14="http://schemas.microsoft.com/office/powerpoint/2010/main" val="2669063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8C217-36B3-9768-AAAC-9FDFDAC9549C}"/>
              </a:ext>
            </a:extLst>
          </p:cNvPr>
          <p:cNvSpPr>
            <a:spLocks noGrp="1"/>
          </p:cNvSpPr>
          <p:nvPr>
            <p:ph type="title"/>
          </p:nvPr>
        </p:nvSpPr>
        <p:spPr/>
        <p:txBody>
          <a:bodyPr/>
          <a:lstStyle/>
          <a:p>
            <a:r>
              <a:rPr lang="fr-FR" dirty="0"/>
              <a:t>Les rapports – Création d’un rapport Matriciel</a:t>
            </a:r>
          </a:p>
        </p:txBody>
      </p:sp>
      <p:sp>
        <p:nvSpPr>
          <p:cNvPr id="3" name="Espace réservé du texte 2">
            <a:extLst>
              <a:ext uri="{FF2B5EF4-FFF2-40B4-BE49-F238E27FC236}">
                <a16:creationId xmlns:a16="http://schemas.microsoft.com/office/drawing/2014/main" id="{A3F03148-57E5-5AA2-2AEA-2745F9C19A27}"/>
              </a:ext>
            </a:extLst>
          </p:cNvPr>
          <p:cNvSpPr>
            <a:spLocks noGrp="1"/>
          </p:cNvSpPr>
          <p:nvPr>
            <p:ph type="body" sz="quarter" idx="10"/>
          </p:nvPr>
        </p:nvSpPr>
        <p:spPr/>
        <p:txBody>
          <a:bodyPr/>
          <a:lstStyle/>
          <a:p>
            <a:r>
              <a:rPr lang="fr-FR" dirty="0"/>
              <a:t>Les rapports matriciels permettent de regrouper les enregistrements par lignes et par colonnes. </a:t>
            </a:r>
          </a:p>
          <a:p>
            <a:r>
              <a:rPr lang="fr-FR" dirty="0"/>
              <a:t>Ces rapports sont plus longs à configurer, mais permettent d’offrir une vue encore plus synthétique de vos données.</a:t>
            </a:r>
          </a:p>
          <a:p>
            <a:r>
              <a:rPr lang="fr-FR" dirty="0"/>
              <a:t>Ils permettent également de générer des graphiques.</a:t>
            </a:r>
          </a:p>
          <a:p>
            <a:endParaRPr lang="fr-FR" dirty="0"/>
          </a:p>
          <a:p>
            <a:pPr marL="0" indent="0">
              <a:buNone/>
            </a:pPr>
            <a:r>
              <a:rPr lang="fr-FR" dirty="0"/>
              <a:t>Exemple : Répondre à ce « Cahier des Charges »</a:t>
            </a:r>
          </a:p>
          <a:p>
            <a:pPr marL="0" indent="0">
              <a:buNone/>
            </a:pPr>
            <a:r>
              <a:rPr lang="fr-FR" sz="1600" dirty="0"/>
              <a:t>Peux-tu préparer un rapport comprenant la liste des clubs avec par club par saison sportive</a:t>
            </a:r>
          </a:p>
          <a:p>
            <a:pPr marL="0" indent="0">
              <a:buNone/>
            </a:pPr>
            <a:r>
              <a:rPr lang="fr-FR" sz="1600" dirty="0"/>
              <a:t>Nombre de commandes TOTAL à ce jour</a:t>
            </a:r>
          </a:p>
          <a:p>
            <a:pPr marL="0" indent="0">
              <a:buNone/>
            </a:pPr>
            <a:r>
              <a:rPr lang="fr-FR" sz="1600" dirty="0"/>
              <a:t>Nombre de commandes par CB</a:t>
            </a:r>
          </a:p>
          <a:p>
            <a:pPr marL="0" indent="0">
              <a:buNone/>
            </a:pPr>
            <a:r>
              <a:rPr lang="fr-FR" sz="1600" dirty="0"/>
              <a:t>Nombre de commandes autres moyens de paiement</a:t>
            </a:r>
          </a:p>
          <a:p>
            <a:pPr marL="0" indent="0">
              <a:buNone/>
            </a:pPr>
            <a:r>
              <a:rPr lang="fr-FR" sz="1600" dirty="0"/>
              <a:t>Nombre de commandes ABANDONNEES</a:t>
            </a:r>
          </a:p>
          <a:p>
            <a:pPr marL="0" indent="0">
              <a:buNone/>
            </a:pPr>
            <a:r>
              <a:rPr lang="fr-FR" sz="1600" dirty="0"/>
              <a:t>Nombre de commandes ANNULEES</a:t>
            </a:r>
          </a:p>
        </p:txBody>
      </p:sp>
    </p:spTree>
    <p:extLst>
      <p:ext uri="{BB962C8B-B14F-4D97-AF65-F5344CB8AC3E}">
        <p14:creationId xmlns:p14="http://schemas.microsoft.com/office/powerpoint/2010/main" val="139424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2D0F8-D8B1-06AA-1995-44F1BF582EAA}"/>
              </a:ext>
            </a:extLst>
          </p:cNvPr>
          <p:cNvSpPr>
            <a:spLocks noGrp="1"/>
          </p:cNvSpPr>
          <p:nvPr>
            <p:ph type="title"/>
          </p:nvPr>
        </p:nvSpPr>
        <p:spPr/>
        <p:txBody>
          <a:bodyPr/>
          <a:lstStyle/>
          <a:p>
            <a:r>
              <a:rPr lang="fr-FR" dirty="0"/>
              <a:t>Les rapports – Création d’un rapport Matriciel</a:t>
            </a:r>
          </a:p>
        </p:txBody>
      </p:sp>
      <p:sp>
        <p:nvSpPr>
          <p:cNvPr id="3" name="Espace réservé du texte 2">
            <a:extLst>
              <a:ext uri="{FF2B5EF4-FFF2-40B4-BE49-F238E27FC236}">
                <a16:creationId xmlns:a16="http://schemas.microsoft.com/office/drawing/2014/main" id="{D2E7892D-E63C-6945-122B-F452FE8D7487}"/>
              </a:ext>
            </a:extLst>
          </p:cNvPr>
          <p:cNvSpPr>
            <a:spLocks noGrp="1"/>
          </p:cNvSpPr>
          <p:nvPr>
            <p:ph type="body" sz="quarter" idx="10"/>
          </p:nvPr>
        </p:nvSpPr>
        <p:spPr/>
        <p:txBody>
          <a:bodyPr/>
          <a:lstStyle/>
          <a:p>
            <a:r>
              <a:rPr lang="fr-FR" dirty="0"/>
              <a:t>Le rapport s’appuie sur les Commandes FFRS</a:t>
            </a:r>
          </a:p>
          <a:p>
            <a:pPr lvl="1"/>
            <a:r>
              <a:rPr lang="fr-FR" dirty="0"/>
              <a:t>On filtre pour éliminer les commandes de test</a:t>
            </a:r>
          </a:p>
        </p:txBody>
      </p:sp>
      <p:pic>
        <p:nvPicPr>
          <p:cNvPr id="5" name="Image 4">
            <a:extLst>
              <a:ext uri="{FF2B5EF4-FFF2-40B4-BE49-F238E27FC236}">
                <a16:creationId xmlns:a16="http://schemas.microsoft.com/office/drawing/2014/main" id="{A03E1790-69F3-A1DC-3550-19BAACB26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110" y="1623421"/>
            <a:ext cx="3425818" cy="4383962"/>
          </a:xfrm>
          <a:prstGeom prst="rect">
            <a:avLst/>
          </a:prstGeom>
        </p:spPr>
      </p:pic>
      <p:pic>
        <p:nvPicPr>
          <p:cNvPr id="7" name="Image 6">
            <a:extLst>
              <a:ext uri="{FF2B5EF4-FFF2-40B4-BE49-F238E27FC236}">
                <a16:creationId xmlns:a16="http://schemas.microsoft.com/office/drawing/2014/main" id="{3F542075-E36D-7579-335F-1649A4C7A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5" y="1623421"/>
            <a:ext cx="3056183" cy="4332486"/>
          </a:xfrm>
          <a:prstGeom prst="rect">
            <a:avLst/>
          </a:prstGeom>
        </p:spPr>
      </p:pic>
    </p:spTree>
    <p:extLst>
      <p:ext uri="{BB962C8B-B14F-4D97-AF65-F5344CB8AC3E}">
        <p14:creationId xmlns:p14="http://schemas.microsoft.com/office/powerpoint/2010/main" val="334446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2D0F8-D8B1-06AA-1995-44F1BF582EAA}"/>
              </a:ext>
            </a:extLst>
          </p:cNvPr>
          <p:cNvSpPr>
            <a:spLocks noGrp="1"/>
          </p:cNvSpPr>
          <p:nvPr>
            <p:ph type="title"/>
          </p:nvPr>
        </p:nvSpPr>
        <p:spPr/>
        <p:txBody>
          <a:bodyPr/>
          <a:lstStyle/>
          <a:p>
            <a:r>
              <a:rPr lang="fr-FR" dirty="0"/>
              <a:t>Les rapports – Création d’un champ spécial</a:t>
            </a:r>
          </a:p>
        </p:txBody>
      </p:sp>
      <p:sp>
        <p:nvSpPr>
          <p:cNvPr id="3" name="Espace réservé du texte 2">
            <a:extLst>
              <a:ext uri="{FF2B5EF4-FFF2-40B4-BE49-F238E27FC236}">
                <a16:creationId xmlns:a16="http://schemas.microsoft.com/office/drawing/2014/main" id="{D2E7892D-E63C-6945-122B-F452FE8D7487}"/>
              </a:ext>
            </a:extLst>
          </p:cNvPr>
          <p:cNvSpPr>
            <a:spLocks noGrp="1"/>
          </p:cNvSpPr>
          <p:nvPr>
            <p:ph type="body" sz="quarter" idx="10"/>
          </p:nvPr>
        </p:nvSpPr>
        <p:spPr/>
        <p:txBody>
          <a:bodyPr/>
          <a:lstStyle/>
          <a:p>
            <a:r>
              <a:rPr lang="fr-FR" dirty="0"/>
              <a:t>Le rapport nécessite de distinguer le mode de paiement Carte de Crédit ou Autre</a:t>
            </a:r>
          </a:p>
        </p:txBody>
      </p:sp>
      <p:pic>
        <p:nvPicPr>
          <p:cNvPr id="6" name="Image 5">
            <a:extLst>
              <a:ext uri="{FF2B5EF4-FFF2-40B4-BE49-F238E27FC236}">
                <a16:creationId xmlns:a16="http://schemas.microsoft.com/office/drawing/2014/main" id="{302AFFBF-B466-7F38-46FA-F5B6200FF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1498510"/>
            <a:ext cx="5829514" cy="4549865"/>
          </a:xfrm>
          <a:prstGeom prst="rect">
            <a:avLst/>
          </a:prstGeom>
        </p:spPr>
      </p:pic>
      <p:sp>
        <p:nvSpPr>
          <p:cNvPr id="8" name="ZoneTexte 7">
            <a:extLst>
              <a:ext uri="{FF2B5EF4-FFF2-40B4-BE49-F238E27FC236}">
                <a16:creationId xmlns:a16="http://schemas.microsoft.com/office/drawing/2014/main" id="{7E19C478-BCC3-4581-B71C-BB12B303BE13}"/>
              </a:ext>
            </a:extLst>
          </p:cNvPr>
          <p:cNvSpPr txBox="1"/>
          <p:nvPr/>
        </p:nvSpPr>
        <p:spPr>
          <a:xfrm>
            <a:off x="6543889" y="1602568"/>
            <a:ext cx="1895261" cy="1600438"/>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Utilisation d’opérateurs logiques spécialisés pour les valeurs de listes comme le mode de paiement</a:t>
            </a:r>
          </a:p>
        </p:txBody>
      </p:sp>
      <p:cxnSp>
        <p:nvCxnSpPr>
          <p:cNvPr id="9" name="Connecteur droit avec flèche 8">
            <a:extLst>
              <a:ext uri="{FF2B5EF4-FFF2-40B4-BE49-F238E27FC236}">
                <a16:creationId xmlns:a16="http://schemas.microsoft.com/office/drawing/2014/main" id="{D93FA495-1FC3-0372-D7C0-85CCA4046E62}"/>
              </a:ext>
            </a:extLst>
          </p:cNvPr>
          <p:cNvCxnSpPr>
            <a:cxnSpLocks/>
            <a:stCxn id="8" idx="2"/>
          </p:cNvCxnSpPr>
          <p:nvPr/>
        </p:nvCxnSpPr>
        <p:spPr>
          <a:xfrm flipH="1">
            <a:off x="4941870" y="3203006"/>
            <a:ext cx="2549650" cy="6703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277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B528734-151F-465C-18E3-8ABCBA02A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60" y="2098634"/>
            <a:ext cx="5915954" cy="3666317"/>
          </a:xfrm>
          <a:prstGeom prst="rect">
            <a:avLst/>
          </a:prstGeom>
        </p:spPr>
      </p:pic>
      <p:sp>
        <p:nvSpPr>
          <p:cNvPr id="2" name="Titre 1">
            <a:extLst>
              <a:ext uri="{FF2B5EF4-FFF2-40B4-BE49-F238E27FC236}">
                <a16:creationId xmlns:a16="http://schemas.microsoft.com/office/drawing/2014/main" id="{85F2D0F8-D8B1-06AA-1995-44F1BF582EAA}"/>
              </a:ext>
            </a:extLst>
          </p:cNvPr>
          <p:cNvSpPr>
            <a:spLocks noGrp="1"/>
          </p:cNvSpPr>
          <p:nvPr>
            <p:ph type="title"/>
          </p:nvPr>
        </p:nvSpPr>
        <p:spPr/>
        <p:txBody>
          <a:bodyPr/>
          <a:lstStyle/>
          <a:p>
            <a:r>
              <a:rPr lang="fr-FR" dirty="0"/>
              <a:t>Les rapports – Regroupement des lignes</a:t>
            </a:r>
          </a:p>
        </p:txBody>
      </p:sp>
      <p:sp>
        <p:nvSpPr>
          <p:cNvPr id="3" name="Espace réservé du texte 2">
            <a:extLst>
              <a:ext uri="{FF2B5EF4-FFF2-40B4-BE49-F238E27FC236}">
                <a16:creationId xmlns:a16="http://schemas.microsoft.com/office/drawing/2014/main" id="{D2E7892D-E63C-6945-122B-F452FE8D7487}"/>
              </a:ext>
            </a:extLst>
          </p:cNvPr>
          <p:cNvSpPr>
            <a:spLocks noGrp="1"/>
          </p:cNvSpPr>
          <p:nvPr>
            <p:ph type="body" sz="quarter" idx="10"/>
          </p:nvPr>
        </p:nvSpPr>
        <p:spPr/>
        <p:txBody>
          <a:bodyPr/>
          <a:lstStyle/>
          <a:p>
            <a:r>
              <a:rPr lang="fr-FR" dirty="0"/>
              <a:t>Le regroupement doit se faire par Année Sportive et par Club</a:t>
            </a:r>
          </a:p>
        </p:txBody>
      </p:sp>
      <p:sp>
        <p:nvSpPr>
          <p:cNvPr id="8" name="ZoneTexte 7">
            <a:extLst>
              <a:ext uri="{FF2B5EF4-FFF2-40B4-BE49-F238E27FC236}">
                <a16:creationId xmlns:a16="http://schemas.microsoft.com/office/drawing/2014/main" id="{7E19C478-BCC3-4581-B71C-BB12B303BE13}"/>
              </a:ext>
            </a:extLst>
          </p:cNvPr>
          <p:cNvSpPr txBox="1"/>
          <p:nvPr/>
        </p:nvSpPr>
        <p:spPr>
          <a:xfrm>
            <a:off x="1088312" y="1383608"/>
            <a:ext cx="6257711"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Seules les lignes sont groupées, on a la forme d’un rapport récapitulatif</a:t>
            </a:r>
          </a:p>
        </p:txBody>
      </p:sp>
      <p:cxnSp>
        <p:nvCxnSpPr>
          <p:cNvPr id="9" name="Connecteur droit avec flèche 8">
            <a:extLst>
              <a:ext uri="{FF2B5EF4-FFF2-40B4-BE49-F238E27FC236}">
                <a16:creationId xmlns:a16="http://schemas.microsoft.com/office/drawing/2014/main" id="{D93FA495-1FC3-0372-D7C0-85CCA4046E62}"/>
              </a:ext>
            </a:extLst>
          </p:cNvPr>
          <p:cNvCxnSpPr>
            <a:cxnSpLocks/>
            <a:stCxn id="8" idx="2"/>
          </p:cNvCxnSpPr>
          <p:nvPr/>
        </p:nvCxnSpPr>
        <p:spPr>
          <a:xfrm flipH="1">
            <a:off x="2661007" y="1691385"/>
            <a:ext cx="1556161" cy="16734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83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97BCBCA-FC55-DA9D-F62E-5F87FC17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12" y="1999162"/>
            <a:ext cx="6168676" cy="3690771"/>
          </a:xfrm>
          <a:prstGeom prst="rect">
            <a:avLst/>
          </a:prstGeom>
        </p:spPr>
      </p:pic>
      <p:sp>
        <p:nvSpPr>
          <p:cNvPr id="2" name="Titre 1">
            <a:extLst>
              <a:ext uri="{FF2B5EF4-FFF2-40B4-BE49-F238E27FC236}">
                <a16:creationId xmlns:a16="http://schemas.microsoft.com/office/drawing/2014/main" id="{85F2D0F8-D8B1-06AA-1995-44F1BF582EAA}"/>
              </a:ext>
            </a:extLst>
          </p:cNvPr>
          <p:cNvSpPr>
            <a:spLocks noGrp="1"/>
          </p:cNvSpPr>
          <p:nvPr>
            <p:ph type="title"/>
          </p:nvPr>
        </p:nvSpPr>
        <p:spPr/>
        <p:txBody>
          <a:bodyPr/>
          <a:lstStyle/>
          <a:p>
            <a:r>
              <a:rPr lang="fr-FR" dirty="0"/>
              <a:t>Les rapports – Regroupement des colonnes</a:t>
            </a:r>
          </a:p>
        </p:txBody>
      </p:sp>
      <p:sp>
        <p:nvSpPr>
          <p:cNvPr id="3" name="Espace réservé du texte 2">
            <a:extLst>
              <a:ext uri="{FF2B5EF4-FFF2-40B4-BE49-F238E27FC236}">
                <a16:creationId xmlns:a16="http://schemas.microsoft.com/office/drawing/2014/main" id="{D2E7892D-E63C-6945-122B-F452FE8D7487}"/>
              </a:ext>
            </a:extLst>
          </p:cNvPr>
          <p:cNvSpPr>
            <a:spLocks noGrp="1"/>
          </p:cNvSpPr>
          <p:nvPr>
            <p:ph type="body" sz="quarter" idx="10"/>
          </p:nvPr>
        </p:nvSpPr>
        <p:spPr/>
        <p:txBody>
          <a:bodyPr/>
          <a:lstStyle/>
          <a:p>
            <a:r>
              <a:rPr lang="fr-FR" dirty="0"/>
              <a:t>Le regroupement doit se faire par Étape et Mode de Paiement</a:t>
            </a:r>
          </a:p>
        </p:txBody>
      </p:sp>
      <p:sp>
        <p:nvSpPr>
          <p:cNvPr id="8" name="ZoneTexte 7">
            <a:extLst>
              <a:ext uri="{FF2B5EF4-FFF2-40B4-BE49-F238E27FC236}">
                <a16:creationId xmlns:a16="http://schemas.microsoft.com/office/drawing/2014/main" id="{7E19C478-BCC3-4581-B71C-BB12B303BE13}"/>
              </a:ext>
            </a:extLst>
          </p:cNvPr>
          <p:cNvSpPr txBox="1"/>
          <p:nvPr/>
        </p:nvSpPr>
        <p:spPr>
          <a:xfrm>
            <a:off x="1088312" y="1383608"/>
            <a:ext cx="6257711"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Les colonnes aussi sont groupées, le rapport est matriciel</a:t>
            </a:r>
          </a:p>
        </p:txBody>
      </p:sp>
      <p:cxnSp>
        <p:nvCxnSpPr>
          <p:cNvPr id="9" name="Connecteur droit avec flèche 8">
            <a:extLst>
              <a:ext uri="{FF2B5EF4-FFF2-40B4-BE49-F238E27FC236}">
                <a16:creationId xmlns:a16="http://schemas.microsoft.com/office/drawing/2014/main" id="{D93FA495-1FC3-0372-D7C0-85CCA4046E62}"/>
              </a:ext>
            </a:extLst>
          </p:cNvPr>
          <p:cNvCxnSpPr>
            <a:cxnSpLocks/>
            <a:stCxn id="8" idx="2"/>
          </p:cNvCxnSpPr>
          <p:nvPr/>
        </p:nvCxnSpPr>
        <p:spPr>
          <a:xfrm flipH="1">
            <a:off x="2554844" y="1691385"/>
            <a:ext cx="1662324" cy="21480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9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2D0F8-D8B1-06AA-1995-44F1BF582EAA}"/>
              </a:ext>
            </a:extLst>
          </p:cNvPr>
          <p:cNvSpPr>
            <a:spLocks noGrp="1"/>
          </p:cNvSpPr>
          <p:nvPr>
            <p:ph type="title"/>
          </p:nvPr>
        </p:nvSpPr>
        <p:spPr/>
        <p:txBody>
          <a:bodyPr/>
          <a:lstStyle/>
          <a:p>
            <a:r>
              <a:rPr lang="fr-FR" dirty="0"/>
              <a:t>Les rapports – Résultat matriciel sans détail</a:t>
            </a:r>
          </a:p>
        </p:txBody>
      </p:sp>
      <p:sp>
        <p:nvSpPr>
          <p:cNvPr id="3" name="Espace réservé du texte 2">
            <a:extLst>
              <a:ext uri="{FF2B5EF4-FFF2-40B4-BE49-F238E27FC236}">
                <a16:creationId xmlns:a16="http://schemas.microsoft.com/office/drawing/2014/main" id="{D2E7892D-E63C-6945-122B-F452FE8D7487}"/>
              </a:ext>
            </a:extLst>
          </p:cNvPr>
          <p:cNvSpPr>
            <a:spLocks noGrp="1"/>
          </p:cNvSpPr>
          <p:nvPr>
            <p:ph type="body" sz="quarter" idx="10"/>
          </p:nvPr>
        </p:nvSpPr>
        <p:spPr/>
        <p:txBody>
          <a:bodyPr/>
          <a:lstStyle/>
          <a:p>
            <a:r>
              <a:rPr lang="fr-FR" dirty="0"/>
              <a:t>Le résultat peut exclure le détail et les sous-totaux</a:t>
            </a:r>
          </a:p>
        </p:txBody>
      </p:sp>
      <p:pic>
        <p:nvPicPr>
          <p:cNvPr id="10" name="Image 9">
            <a:extLst>
              <a:ext uri="{FF2B5EF4-FFF2-40B4-BE49-F238E27FC236}">
                <a16:creationId xmlns:a16="http://schemas.microsoft.com/office/drawing/2014/main" id="{A8CA9607-9516-58FA-6F27-03878AE13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6" y="1214243"/>
            <a:ext cx="7647290" cy="4972622"/>
          </a:xfrm>
          <a:prstGeom prst="rect">
            <a:avLst/>
          </a:prstGeom>
        </p:spPr>
      </p:pic>
    </p:spTree>
    <p:extLst>
      <p:ext uri="{BB962C8B-B14F-4D97-AF65-F5344CB8AC3E}">
        <p14:creationId xmlns:p14="http://schemas.microsoft.com/office/powerpoint/2010/main" val="3645964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2D0F8-D8B1-06AA-1995-44F1BF582EAA}"/>
              </a:ext>
            </a:extLst>
          </p:cNvPr>
          <p:cNvSpPr>
            <a:spLocks noGrp="1"/>
          </p:cNvSpPr>
          <p:nvPr>
            <p:ph type="title"/>
          </p:nvPr>
        </p:nvSpPr>
        <p:spPr/>
        <p:txBody>
          <a:bodyPr/>
          <a:lstStyle/>
          <a:p>
            <a:r>
              <a:rPr lang="fr-FR" dirty="0"/>
              <a:t>Les rapports – Analyse</a:t>
            </a:r>
          </a:p>
        </p:txBody>
      </p:sp>
      <p:sp>
        <p:nvSpPr>
          <p:cNvPr id="3" name="Espace réservé du texte 2">
            <a:extLst>
              <a:ext uri="{FF2B5EF4-FFF2-40B4-BE49-F238E27FC236}">
                <a16:creationId xmlns:a16="http://schemas.microsoft.com/office/drawing/2014/main" id="{D2E7892D-E63C-6945-122B-F452FE8D7487}"/>
              </a:ext>
            </a:extLst>
          </p:cNvPr>
          <p:cNvSpPr>
            <a:spLocks noGrp="1"/>
          </p:cNvSpPr>
          <p:nvPr>
            <p:ph type="body" sz="quarter" idx="10"/>
          </p:nvPr>
        </p:nvSpPr>
        <p:spPr/>
        <p:txBody>
          <a:bodyPr/>
          <a:lstStyle/>
          <a:p>
            <a:r>
              <a:rPr lang="fr-FR" dirty="0"/>
              <a:t>Sélectionner une case à cocher à gauche pour autoriser la navigation descendante</a:t>
            </a:r>
          </a:p>
        </p:txBody>
      </p:sp>
      <p:pic>
        <p:nvPicPr>
          <p:cNvPr id="5" name="Image 4">
            <a:extLst>
              <a:ext uri="{FF2B5EF4-FFF2-40B4-BE49-F238E27FC236}">
                <a16:creationId xmlns:a16="http://schemas.microsoft.com/office/drawing/2014/main" id="{294F6CCA-CBF5-4F2E-3ABD-7B417E6ED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3261000"/>
            <a:ext cx="7743825" cy="2422719"/>
          </a:xfrm>
          <a:prstGeom prst="rect">
            <a:avLst/>
          </a:prstGeom>
        </p:spPr>
      </p:pic>
      <p:sp>
        <p:nvSpPr>
          <p:cNvPr id="6" name="ZoneTexte 5">
            <a:extLst>
              <a:ext uri="{FF2B5EF4-FFF2-40B4-BE49-F238E27FC236}">
                <a16:creationId xmlns:a16="http://schemas.microsoft.com/office/drawing/2014/main" id="{EBEED20C-4458-9DDC-FAD8-B385B76D7DE7}"/>
              </a:ext>
            </a:extLst>
          </p:cNvPr>
          <p:cNvSpPr txBox="1"/>
          <p:nvPr/>
        </p:nvSpPr>
        <p:spPr>
          <a:xfrm>
            <a:off x="1010828" y="1535784"/>
            <a:ext cx="1814566"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Cocher une saison</a:t>
            </a:r>
          </a:p>
        </p:txBody>
      </p:sp>
      <p:cxnSp>
        <p:nvCxnSpPr>
          <p:cNvPr id="7" name="Connecteur droit avec flèche 6">
            <a:extLst>
              <a:ext uri="{FF2B5EF4-FFF2-40B4-BE49-F238E27FC236}">
                <a16:creationId xmlns:a16="http://schemas.microsoft.com/office/drawing/2014/main" id="{6F403F84-27B7-BB92-EB83-C7A784D03F50}"/>
              </a:ext>
            </a:extLst>
          </p:cNvPr>
          <p:cNvCxnSpPr>
            <a:cxnSpLocks/>
            <a:stCxn id="6" idx="2"/>
          </p:cNvCxnSpPr>
          <p:nvPr/>
        </p:nvCxnSpPr>
        <p:spPr>
          <a:xfrm flipH="1">
            <a:off x="935241" y="1843561"/>
            <a:ext cx="982870" cy="2954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B9B41DC2-978C-A390-80BC-FC39CC94B6F9}"/>
              </a:ext>
            </a:extLst>
          </p:cNvPr>
          <p:cNvSpPr txBox="1"/>
          <p:nvPr/>
        </p:nvSpPr>
        <p:spPr>
          <a:xfrm>
            <a:off x="5231801" y="1688184"/>
            <a:ext cx="2371075"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Commencer la navigation</a:t>
            </a:r>
          </a:p>
        </p:txBody>
      </p:sp>
      <p:cxnSp>
        <p:nvCxnSpPr>
          <p:cNvPr id="12" name="Connecteur droit avec flèche 11">
            <a:extLst>
              <a:ext uri="{FF2B5EF4-FFF2-40B4-BE49-F238E27FC236}">
                <a16:creationId xmlns:a16="http://schemas.microsoft.com/office/drawing/2014/main" id="{E8216103-91E7-B551-519C-6251604E49CD}"/>
              </a:ext>
            </a:extLst>
          </p:cNvPr>
          <p:cNvCxnSpPr>
            <a:cxnSpLocks/>
            <a:stCxn id="11" idx="2"/>
          </p:cNvCxnSpPr>
          <p:nvPr/>
        </p:nvCxnSpPr>
        <p:spPr>
          <a:xfrm flipH="1">
            <a:off x="6041204" y="1995961"/>
            <a:ext cx="376135" cy="14330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77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75A1FAE-ADB4-EF1F-76A0-956E35DCB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1978600"/>
            <a:ext cx="7772400" cy="4238613"/>
          </a:xfrm>
          <a:prstGeom prst="rect">
            <a:avLst/>
          </a:prstGeom>
        </p:spPr>
      </p:pic>
      <p:sp>
        <p:nvSpPr>
          <p:cNvPr id="2" name="Titre 1">
            <a:extLst>
              <a:ext uri="{FF2B5EF4-FFF2-40B4-BE49-F238E27FC236}">
                <a16:creationId xmlns:a16="http://schemas.microsoft.com/office/drawing/2014/main" id="{85F2D0F8-D8B1-06AA-1995-44F1BF582EAA}"/>
              </a:ext>
            </a:extLst>
          </p:cNvPr>
          <p:cNvSpPr>
            <a:spLocks noGrp="1"/>
          </p:cNvSpPr>
          <p:nvPr>
            <p:ph type="title"/>
          </p:nvPr>
        </p:nvSpPr>
        <p:spPr/>
        <p:txBody>
          <a:bodyPr/>
          <a:lstStyle/>
          <a:p>
            <a:r>
              <a:rPr lang="fr-FR" dirty="0"/>
              <a:t>Les rapports – Analyse</a:t>
            </a:r>
          </a:p>
        </p:txBody>
      </p:sp>
      <p:sp>
        <p:nvSpPr>
          <p:cNvPr id="6" name="ZoneTexte 5">
            <a:extLst>
              <a:ext uri="{FF2B5EF4-FFF2-40B4-BE49-F238E27FC236}">
                <a16:creationId xmlns:a16="http://schemas.microsoft.com/office/drawing/2014/main" id="{EBEED20C-4458-9DDC-FAD8-B385B76D7DE7}"/>
              </a:ext>
            </a:extLst>
          </p:cNvPr>
          <p:cNvSpPr txBox="1"/>
          <p:nvPr/>
        </p:nvSpPr>
        <p:spPr>
          <a:xfrm>
            <a:off x="5260027" y="1301336"/>
            <a:ext cx="1931883"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Désigner une valeur</a:t>
            </a:r>
          </a:p>
        </p:txBody>
      </p:sp>
      <p:cxnSp>
        <p:nvCxnSpPr>
          <p:cNvPr id="7" name="Connecteur droit avec flèche 6">
            <a:extLst>
              <a:ext uri="{FF2B5EF4-FFF2-40B4-BE49-F238E27FC236}">
                <a16:creationId xmlns:a16="http://schemas.microsoft.com/office/drawing/2014/main" id="{6F403F84-27B7-BB92-EB83-C7A784D03F50}"/>
              </a:ext>
            </a:extLst>
          </p:cNvPr>
          <p:cNvCxnSpPr>
            <a:cxnSpLocks/>
            <a:stCxn id="6" idx="2"/>
          </p:cNvCxnSpPr>
          <p:nvPr/>
        </p:nvCxnSpPr>
        <p:spPr>
          <a:xfrm>
            <a:off x="6225969" y="1609113"/>
            <a:ext cx="791280" cy="19251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B9B41DC2-978C-A390-80BC-FC39CC94B6F9}"/>
              </a:ext>
            </a:extLst>
          </p:cNvPr>
          <p:cNvSpPr txBox="1"/>
          <p:nvPr/>
        </p:nvSpPr>
        <p:spPr>
          <a:xfrm>
            <a:off x="3854894" y="5402775"/>
            <a:ext cx="4497996"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Trouvez ici son origine.</a:t>
            </a:r>
          </a:p>
          <a:p>
            <a:r>
              <a:rPr lang="fr-FR" sz="1400" b="1" dirty="0">
                <a:latin typeface="Arial" panose="020B0604020202020204" pitchFamily="34" charset="0"/>
                <a:cs typeface="Arial" panose="020B0604020202020204" pitchFamily="34" charset="0"/>
              </a:rPr>
              <a:t>Le lien est navigable, cliquer pour afficher le détail</a:t>
            </a:r>
          </a:p>
        </p:txBody>
      </p:sp>
      <p:cxnSp>
        <p:nvCxnSpPr>
          <p:cNvPr id="12" name="Connecteur droit avec flèche 11">
            <a:extLst>
              <a:ext uri="{FF2B5EF4-FFF2-40B4-BE49-F238E27FC236}">
                <a16:creationId xmlns:a16="http://schemas.microsoft.com/office/drawing/2014/main" id="{E8216103-91E7-B551-519C-6251604E49CD}"/>
              </a:ext>
            </a:extLst>
          </p:cNvPr>
          <p:cNvCxnSpPr>
            <a:cxnSpLocks/>
            <a:stCxn id="11" idx="1"/>
          </p:cNvCxnSpPr>
          <p:nvPr/>
        </p:nvCxnSpPr>
        <p:spPr>
          <a:xfrm flipH="1">
            <a:off x="2147299" y="5664385"/>
            <a:ext cx="1707595" cy="22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59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04CDE-4075-866C-A449-C4A3E8012EB3}"/>
              </a:ext>
            </a:extLst>
          </p:cNvPr>
          <p:cNvSpPr>
            <a:spLocks noGrp="1"/>
          </p:cNvSpPr>
          <p:nvPr>
            <p:ph type="title"/>
          </p:nvPr>
        </p:nvSpPr>
        <p:spPr/>
        <p:txBody>
          <a:bodyPr/>
          <a:lstStyle/>
          <a:p>
            <a:r>
              <a:rPr lang="fr-FR" dirty="0"/>
              <a:t>Les rapports – Graphique</a:t>
            </a:r>
          </a:p>
        </p:txBody>
      </p:sp>
      <p:sp>
        <p:nvSpPr>
          <p:cNvPr id="3" name="Espace réservé du texte 2">
            <a:extLst>
              <a:ext uri="{FF2B5EF4-FFF2-40B4-BE49-F238E27FC236}">
                <a16:creationId xmlns:a16="http://schemas.microsoft.com/office/drawing/2014/main" id="{B91FE074-7E8B-2A8C-0734-13BAEA0DB65E}"/>
              </a:ext>
            </a:extLst>
          </p:cNvPr>
          <p:cNvSpPr>
            <a:spLocks noGrp="1"/>
          </p:cNvSpPr>
          <p:nvPr>
            <p:ph type="body" sz="quarter" idx="10"/>
          </p:nvPr>
        </p:nvSpPr>
        <p:spPr/>
        <p:txBody>
          <a:bodyPr/>
          <a:lstStyle/>
          <a:p>
            <a:r>
              <a:rPr lang="fr-FR" dirty="0"/>
              <a:t>Le rapport est destiné à illustrer le taux de commandes placées directement par les adhérents pour acheter leurs licences</a:t>
            </a:r>
          </a:p>
          <a:p>
            <a:r>
              <a:rPr lang="fr-FR" dirty="0"/>
              <a:t>Pour cela on distingue les commandes passées par l’adhérent de celle passées par un dirigeant</a:t>
            </a:r>
          </a:p>
          <a:p>
            <a:endParaRPr lang="fr-FR" dirty="0"/>
          </a:p>
        </p:txBody>
      </p:sp>
      <p:pic>
        <p:nvPicPr>
          <p:cNvPr id="5" name="Image 4">
            <a:extLst>
              <a:ext uri="{FF2B5EF4-FFF2-40B4-BE49-F238E27FC236}">
                <a16:creationId xmlns:a16="http://schemas.microsoft.com/office/drawing/2014/main" id="{CAC88914-8280-5525-D0F9-034F671E5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 y="2557148"/>
            <a:ext cx="4414142" cy="3491227"/>
          </a:xfrm>
          <a:prstGeom prst="rect">
            <a:avLst/>
          </a:prstGeom>
        </p:spPr>
      </p:pic>
      <p:sp>
        <p:nvSpPr>
          <p:cNvPr id="6" name="ZoneTexte 5">
            <a:extLst>
              <a:ext uri="{FF2B5EF4-FFF2-40B4-BE49-F238E27FC236}">
                <a16:creationId xmlns:a16="http://schemas.microsoft.com/office/drawing/2014/main" id="{3C71B133-4082-1BCC-C621-075FF2AAB153}"/>
              </a:ext>
            </a:extLst>
          </p:cNvPr>
          <p:cNvSpPr txBox="1"/>
          <p:nvPr/>
        </p:nvSpPr>
        <p:spPr>
          <a:xfrm>
            <a:off x="5500523" y="2748146"/>
            <a:ext cx="2938627" cy="1384995"/>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Si le créateur de la commande est le contact concerné, alors il s’agit d’une commande placée par l’adhérent, sinon c’est un dirigeant qui a saisi la commande</a:t>
            </a:r>
          </a:p>
        </p:txBody>
      </p:sp>
      <p:cxnSp>
        <p:nvCxnSpPr>
          <p:cNvPr id="7" name="Connecteur droit avec flèche 6">
            <a:extLst>
              <a:ext uri="{FF2B5EF4-FFF2-40B4-BE49-F238E27FC236}">
                <a16:creationId xmlns:a16="http://schemas.microsoft.com/office/drawing/2014/main" id="{B0FFF499-CB3A-AB14-6744-C93DB5F63405}"/>
              </a:ext>
            </a:extLst>
          </p:cNvPr>
          <p:cNvCxnSpPr>
            <a:cxnSpLocks/>
            <a:stCxn id="6" idx="1"/>
          </p:cNvCxnSpPr>
          <p:nvPr/>
        </p:nvCxnSpPr>
        <p:spPr>
          <a:xfrm flipH="1">
            <a:off x="4572000" y="3440644"/>
            <a:ext cx="928523" cy="5149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3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EDC82FA-DFD6-1272-A0FF-391D77F4B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 y="2039457"/>
            <a:ext cx="7440303" cy="4132743"/>
          </a:xfrm>
          <a:prstGeom prst="rect">
            <a:avLst/>
          </a:prstGeom>
        </p:spPr>
      </p:pic>
      <p:sp>
        <p:nvSpPr>
          <p:cNvPr id="2" name="Titre 1">
            <a:extLst>
              <a:ext uri="{FF2B5EF4-FFF2-40B4-BE49-F238E27FC236}">
                <a16:creationId xmlns:a16="http://schemas.microsoft.com/office/drawing/2014/main" id="{3FE04CDE-4075-866C-A449-C4A3E8012EB3}"/>
              </a:ext>
            </a:extLst>
          </p:cNvPr>
          <p:cNvSpPr>
            <a:spLocks noGrp="1"/>
          </p:cNvSpPr>
          <p:nvPr>
            <p:ph type="title"/>
          </p:nvPr>
        </p:nvSpPr>
        <p:spPr/>
        <p:txBody>
          <a:bodyPr/>
          <a:lstStyle/>
          <a:p>
            <a:r>
              <a:rPr lang="fr-FR" dirty="0"/>
              <a:t>Les rapports – Graphique</a:t>
            </a:r>
          </a:p>
        </p:txBody>
      </p:sp>
      <p:sp>
        <p:nvSpPr>
          <p:cNvPr id="3" name="Espace réservé du texte 2">
            <a:extLst>
              <a:ext uri="{FF2B5EF4-FFF2-40B4-BE49-F238E27FC236}">
                <a16:creationId xmlns:a16="http://schemas.microsoft.com/office/drawing/2014/main" id="{B91FE074-7E8B-2A8C-0734-13BAEA0DB65E}"/>
              </a:ext>
            </a:extLst>
          </p:cNvPr>
          <p:cNvSpPr>
            <a:spLocks noGrp="1"/>
          </p:cNvSpPr>
          <p:nvPr>
            <p:ph type="body" sz="quarter" idx="10"/>
          </p:nvPr>
        </p:nvSpPr>
        <p:spPr/>
        <p:txBody>
          <a:bodyPr/>
          <a:lstStyle/>
          <a:p>
            <a:r>
              <a:rPr lang="fr-FR" dirty="0"/>
              <a:t>On commence par créer le rapport (ici un matriciel)</a:t>
            </a:r>
          </a:p>
          <a:p>
            <a:pPr marL="0" indent="0">
              <a:buNone/>
            </a:pPr>
            <a:endParaRPr lang="fr-FR" dirty="0"/>
          </a:p>
        </p:txBody>
      </p:sp>
      <p:sp>
        <p:nvSpPr>
          <p:cNvPr id="6" name="ZoneTexte 5">
            <a:extLst>
              <a:ext uri="{FF2B5EF4-FFF2-40B4-BE49-F238E27FC236}">
                <a16:creationId xmlns:a16="http://schemas.microsoft.com/office/drawing/2014/main" id="{3C71B133-4082-1BCC-C621-075FF2AAB153}"/>
              </a:ext>
            </a:extLst>
          </p:cNvPr>
          <p:cNvSpPr txBox="1"/>
          <p:nvPr/>
        </p:nvSpPr>
        <p:spPr>
          <a:xfrm>
            <a:off x="6387311" y="1246984"/>
            <a:ext cx="2051839"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Pour ajouter un graphique, cliquer ici</a:t>
            </a:r>
          </a:p>
        </p:txBody>
      </p:sp>
      <p:cxnSp>
        <p:nvCxnSpPr>
          <p:cNvPr id="7" name="Connecteur droit avec flèche 6">
            <a:extLst>
              <a:ext uri="{FF2B5EF4-FFF2-40B4-BE49-F238E27FC236}">
                <a16:creationId xmlns:a16="http://schemas.microsoft.com/office/drawing/2014/main" id="{B0FFF499-CB3A-AB14-6744-C93DB5F63405}"/>
              </a:ext>
            </a:extLst>
          </p:cNvPr>
          <p:cNvCxnSpPr>
            <a:cxnSpLocks/>
            <a:stCxn id="6" idx="2"/>
          </p:cNvCxnSpPr>
          <p:nvPr/>
        </p:nvCxnSpPr>
        <p:spPr>
          <a:xfrm>
            <a:off x="7413231" y="1770204"/>
            <a:ext cx="0" cy="3565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4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7998A1D-9371-CA44-32E5-A52343535E9D}"/>
              </a:ext>
            </a:extLst>
          </p:cNvPr>
          <p:cNvSpPr>
            <a:spLocks noGrp="1"/>
          </p:cNvSpPr>
          <p:nvPr>
            <p:ph type="sldNum" sz="quarter" idx="12"/>
          </p:nvPr>
        </p:nvSpPr>
        <p:spPr/>
        <p:txBody>
          <a:bodyPr/>
          <a:lstStyle/>
          <a:p>
            <a:fld id="{04FAA6AD-F039-4E00-8E69-6A7739F53D2A}" type="slidenum">
              <a:rPr lang="fr-FR" smtClean="0"/>
              <a:pPr/>
              <a:t>5</a:t>
            </a:fld>
            <a:endParaRPr lang="fr-FR" dirty="0"/>
          </a:p>
        </p:txBody>
      </p:sp>
      <p:sp>
        <p:nvSpPr>
          <p:cNvPr id="3" name="Espace réservé du texte 2">
            <a:extLst>
              <a:ext uri="{FF2B5EF4-FFF2-40B4-BE49-F238E27FC236}">
                <a16:creationId xmlns:a16="http://schemas.microsoft.com/office/drawing/2014/main" id="{9437B747-4368-2ED0-9162-97A049DF45C8}"/>
              </a:ext>
            </a:extLst>
          </p:cNvPr>
          <p:cNvSpPr>
            <a:spLocks noGrp="1"/>
          </p:cNvSpPr>
          <p:nvPr>
            <p:ph type="body" sz="quarter" idx="10"/>
          </p:nvPr>
        </p:nvSpPr>
        <p:spPr/>
        <p:txBody>
          <a:bodyPr/>
          <a:lstStyle/>
          <a:p>
            <a:r>
              <a:rPr lang="fr-FR" dirty="0"/>
              <a:t>PRINCIPAUX INCIDENTS NECESSITANT UNE REPRISE DES DONNEES</a:t>
            </a:r>
          </a:p>
        </p:txBody>
      </p:sp>
    </p:spTree>
    <p:extLst>
      <p:ext uri="{BB962C8B-B14F-4D97-AF65-F5344CB8AC3E}">
        <p14:creationId xmlns:p14="http://schemas.microsoft.com/office/powerpoint/2010/main" val="2551579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0625145-FF28-BFE8-02D8-CA744E3C2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 y="1933004"/>
            <a:ext cx="3608289" cy="4115371"/>
          </a:xfrm>
          <a:prstGeom prst="rect">
            <a:avLst/>
          </a:prstGeom>
        </p:spPr>
      </p:pic>
      <p:sp>
        <p:nvSpPr>
          <p:cNvPr id="2" name="Titre 1">
            <a:extLst>
              <a:ext uri="{FF2B5EF4-FFF2-40B4-BE49-F238E27FC236}">
                <a16:creationId xmlns:a16="http://schemas.microsoft.com/office/drawing/2014/main" id="{3FE04CDE-4075-866C-A449-C4A3E8012EB3}"/>
              </a:ext>
            </a:extLst>
          </p:cNvPr>
          <p:cNvSpPr>
            <a:spLocks noGrp="1"/>
          </p:cNvSpPr>
          <p:nvPr>
            <p:ph type="title"/>
          </p:nvPr>
        </p:nvSpPr>
        <p:spPr/>
        <p:txBody>
          <a:bodyPr/>
          <a:lstStyle/>
          <a:p>
            <a:r>
              <a:rPr lang="fr-FR" dirty="0"/>
              <a:t>Les rapports – Graphique</a:t>
            </a:r>
          </a:p>
        </p:txBody>
      </p:sp>
      <p:sp>
        <p:nvSpPr>
          <p:cNvPr id="3" name="Espace réservé du texte 2">
            <a:extLst>
              <a:ext uri="{FF2B5EF4-FFF2-40B4-BE49-F238E27FC236}">
                <a16:creationId xmlns:a16="http://schemas.microsoft.com/office/drawing/2014/main" id="{B91FE074-7E8B-2A8C-0734-13BAEA0DB65E}"/>
              </a:ext>
            </a:extLst>
          </p:cNvPr>
          <p:cNvSpPr>
            <a:spLocks noGrp="1"/>
          </p:cNvSpPr>
          <p:nvPr>
            <p:ph type="body" sz="quarter" idx="10"/>
          </p:nvPr>
        </p:nvSpPr>
        <p:spPr/>
        <p:txBody>
          <a:bodyPr/>
          <a:lstStyle/>
          <a:p>
            <a:r>
              <a:rPr lang="fr-FR" dirty="0"/>
              <a:t>On ajoute le graphique en choisissant les caractéristiques (forme, titre, valeurs affichées, légende)</a:t>
            </a:r>
          </a:p>
          <a:p>
            <a:endParaRPr lang="fr-FR" dirty="0"/>
          </a:p>
        </p:txBody>
      </p:sp>
      <p:sp>
        <p:nvSpPr>
          <p:cNvPr id="6" name="ZoneTexte 5">
            <a:extLst>
              <a:ext uri="{FF2B5EF4-FFF2-40B4-BE49-F238E27FC236}">
                <a16:creationId xmlns:a16="http://schemas.microsoft.com/office/drawing/2014/main" id="{3C71B133-4082-1BCC-C621-075FF2AAB153}"/>
              </a:ext>
            </a:extLst>
          </p:cNvPr>
          <p:cNvSpPr txBox="1"/>
          <p:nvPr/>
        </p:nvSpPr>
        <p:spPr>
          <a:xfrm>
            <a:off x="5876711" y="2905780"/>
            <a:ext cx="2051839" cy="95410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Cliquer sur la roue dentée pour accéder aux propriétés du graphique</a:t>
            </a:r>
          </a:p>
        </p:txBody>
      </p:sp>
      <p:cxnSp>
        <p:nvCxnSpPr>
          <p:cNvPr id="7" name="Connecteur droit avec flèche 6">
            <a:extLst>
              <a:ext uri="{FF2B5EF4-FFF2-40B4-BE49-F238E27FC236}">
                <a16:creationId xmlns:a16="http://schemas.microsoft.com/office/drawing/2014/main" id="{B0FFF499-CB3A-AB14-6744-C93DB5F63405}"/>
              </a:ext>
            </a:extLst>
          </p:cNvPr>
          <p:cNvCxnSpPr>
            <a:cxnSpLocks/>
            <a:stCxn id="6" idx="1"/>
          </p:cNvCxnSpPr>
          <p:nvPr/>
        </p:nvCxnSpPr>
        <p:spPr>
          <a:xfrm flipH="1" flipV="1">
            <a:off x="4393384" y="2546756"/>
            <a:ext cx="1483327" cy="8360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012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F326304-786A-CA63-36F4-ECA34F16D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11" y="1370522"/>
            <a:ext cx="5014600" cy="4240779"/>
          </a:xfrm>
          <a:prstGeom prst="rect">
            <a:avLst/>
          </a:prstGeom>
        </p:spPr>
      </p:pic>
      <p:sp>
        <p:nvSpPr>
          <p:cNvPr id="2" name="Titre 1">
            <a:extLst>
              <a:ext uri="{FF2B5EF4-FFF2-40B4-BE49-F238E27FC236}">
                <a16:creationId xmlns:a16="http://schemas.microsoft.com/office/drawing/2014/main" id="{3FE04CDE-4075-866C-A449-C4A3E8012EB3}"/>
              </a:ext>
            </a:extLst>
          </p:cNvPr>
          <p:cNvSpPr>
            <a:spLocks noGrp="1"/>
          </p:cNvSpPr>
          <p:nvPr>
            <p:ph type="title"/>
          </p:nvPr>
        </p:nvSpPr>
        <p:spPr/>
        <p:txBody>
          <a:bodyPr/>
          <a:lstStyle/>
          <a:p>
            <a:r>
              <a:rPr lang="fr-FR" dirty="0"/>
              <a:t>Les rapports – Graphique</a:t>
            </a:r>
          </a:p>
        </p:txBody>
      </p:sp>
      <p:sp>
        <p:nvSpPr>
          <p:cNvPr id="6" name="ZoneTexte 5">
            <a:extLst>
              <a:ext uri="{FF2B5EF4-FFF2-40B4-BE49-F238E27FC236}">
                <a16:creationId xmlns:a16="http://schemas.microsoft.com/office/drawing/2014/main" id="{3C71B133-4082-1BCC-C621-075FF2AAB153}"/>
              </a:ext>
            </a:extLst>
          </p:cNvPr>
          <p:cNvSpPr txBox="1"/>
          <p:nvPr/>
        </p:nvSpPr>
        <p:spPr>
          <a:xfrm>
            <a:off x="6043497" y="2011928"/>
            <a:ext cx="2051839"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Pour afficher ou masquer le graphique</a:t>
            </a:r>
          </a:p>
        </p:txBody>
      </p:sp>
      <p:cxnSp>
        <p:nvCxnSpPr>
          <p:cNvPr id="7" name="Connecteur droit avec flèche 6">
            <a:extLst>
              <a:ext uri="{FF2B5EF4-FFF2-40B4-BE49-F238E27FC236}">
                <a16:creationId xmlns:a16="http://schemas.microsoft.com/office/drawing/2014/main" id="{B0FFF499-CB3A-AB14-6744-C93DB5F63405}"/>
              </a:ext>
            </a:extLst>
          </p:cNvPr>
          <p:cNvCxnSpPr>
            <a:cxnSpLocks/>
            <a:stCxn id="6" idx="1"/>
          </p:cNvCxnSpPr>
          <p:nvPr/>
        </p:nvCxnSpPr>
        <p:spPr>
          <a:xfrm flipH="1" flipV="1">
            <a:off x="4560170" y="1652904"/>
            <a:ext cx="1483327" cy="620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53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2D0F8-D8B1-06AA-1995-44F1BF582EAA}"/>
              </a:ext>
            </a:extLst>
          </p:cNvPr>
          <p:cNvSpPr>
            <a:spLocks noGrp="1"/>
          </p:cNvSpPr>
          <p:nvPr>
            <p:ph type="title"/>
          </p:nvPr>
        </p:nvSpPr>
        <p:spPr/>
        <p:txBody>
          <a:bodyPr/>
          <a:lstStyle/>
          <a:p>
            <a:r>
              <a:rPr lang="fr-FR" dirty="0"/>
              <a:t>Les rapports – Une première liste</a:t>
            </a:r>
          </a:p>
        </p:txBody>
      </p:sp>
      <p:sp>
        <p:nvSpPr>
          <p:cNvPr id="3" name="Espace réservé du texte 2">
            <a:extLst>
              <a:ext uri="{FF2B5EF4-FFF2-40B4-BE49-F238E27FC236}">
                <a16:creationId xmlns:a16="http://schemas.microsoft.com/office/drawing/2014/main" id="{D2E7892D-E63C-6945-122B-F452FE8D7487}"/>
              </a:ext>
            </a:extLst>
          </p:cNvPr>
          <p:cNvSpPr>
            <a:spLocks noGrp="1"/>
          </p:cNvSpPr>
          <p:nvPr>
            <p:ph type="body" sz="quarter" idx="10"/>
          </p:nvPr>
        </p:nvSpPr>
        <p:spPr/>
        <p:txBody>
          <a:bodyPr/>
          <a:lstStyle/>
          <a:p>
            <a:r>
              <a:rPr lang="fr-FR" dirty="0"/>
              <a:t>Le classeur Présentation contient les exemples utilisés dans </a:t>
            </a:r>
            <a:r>
              <a:rPr lang="fr-FR"/>
              <a:t>cette présentation.</a:t>
            </a:r>
            <a:endParaRPr lang="fr-FR" dirty="0"/>
          </a:p>
        </p:txBody>
      </p:sp>
      <p:pic>
        <p:nvPicPr>
          <p:cNvPr id="5" name="Image 4">
            <a:extLst>
              <a:ext uri="{FF2B5EF4-FFF2-40B4-BE49-F238E27FC236}">
                <a16:creationId xmlns:a16="http://schemas.microsoft.com/office/drawing/2014/main" id="{6B0F2AB6-2CC7-F0CF-D57B-0DDC5E75E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236" y="2138285"/>
            <a:ext cx="7550002" cy="2402894"/>
          </a:xfrm>
          <a:prstGeom prst="rect">
            <a:avLst/>
          </a:prstGeom>
        </p:spPr>
      </p:pic>
    </p:spTree>
    <p:extLst>
      <p:ext uri="{BB962C8B-B14F-4D97-AF65-F5344CB8AC3E}">
        <p14:creationId xmlns:p14="http://schemas.microsoft.com/office/powerpoint/2010/main" val="3041888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5D7AC-6AB9-8214-85D5-53630EBE793D}"/>
              </a:ext>
            </a:extLst>
          </p:cNvPr>
          <p:cNvSpPr>
            <a:spLocks noGrp="1"/>
          </p:cNvSpPr>
          <p:nvPr>
            <p:ph type="title"/>
          </p:nvPr>
        </p:nvSpPr>
        <p:spPr/>
        <p:txBody>
          <a:bodyPr/>
          <a:lstStyle/>
          <a:p>
            <a:r>
              <a:rPr lang="fr-BE" sz="2400" dirty="0"/>
              <a:t>Personnalisation d’une vue – Plus de filtres</a:t>
            </a:r>
            <a:endParaRPr lang="fr-FR" dirty="0"/>
          </a:p>
        </p:txBody>
      </p:sp>
      <p:sp>
        <p:nvSpPr>
          <p:cNvPr id="3" name="Espace réservé du texte 2">
            <a:extLst>
              <a:ext uri="{FF2B5EF4-FFF2-40B4-BE49-F238E27FC236}">
                <a16:creationId xmlns:a16="http://schemas.microsoft.com/office/drawing/2014/main" id="{F2D5C97F-40B5-96FD-BEB8-BD0BEA18D0C4}"/>
              </a:ext>
            </a:extLst>
          </p:cNvPr>
          <p:cNvSpPr>
            <a:spLocks noGrp="1"/>
          </p:cNvSpPr>
          <p:nvPr>
            <p:ph type="body" sz="quarter" idx="10"/>
          </p:nvPr>
        </p:nvSpPr>
        <p:spPr/>
        <p:txBody>
          <a:bodyPr/>
          <a:lstStyle/>
          <a:p>
            <a:r>
              <a:rPr lang="fr-FR" dirty="0"/>
              <a:t>Autre exemple de filtres utiles : Les organisations</a:t>
            </a:r>
          </a:p>
          <a:p>
            <a:r>
              <a:rPr lang="fr-FR" dirty="0"/>
              <a:t>Je souhaite conserver : </a:t>
            </a:r>
          </a:p>
          <a:p>
            <a:pPr lvl="1"/>
            <a:r>
              <a:rPr lang="fr-FR" dirty="0"/>
              <a:t>La fédération</a:t>
            </a:r>
          </a:p>
          <a:p>
            <a:pPr lvl="1"/>
            <a:r>
              <a:rPr lang="fr-FR" dirty="0"/>
              <a:t>les instances de mon département</a:t>
            </a:r>
          </a:p>
          <a:p>
            <a:pPr lvl="1"/>
            <a:r>
              <a:rPr lang="fr-FR" dirty="0"/>
              <a:t>les organisations dans les villes d’exercice d’activité de mon club</a:t>
            </a:r>
          </a:p>
          <a:p>
            <a:endParaRPr lang="fr-FR" dirty="0"/>
          </a:p>
          <a:p>
            <a:endParaRPr lang="fr-FR" dirty="0"/>
          </a:p>
        </p:txBody>
      </p:sp>
      <p:pic>
        <p:nvPicPr>
          <p:cNvPr id="4" name="Image 3">
            <a:extLst>
              <a:ext uri="{FF2B5EF4-FFF2-40B4-BE49-F238E27FC236}">
                <a16:creationId xmlns:a16="http://schemas.microsoft.com/office/drawing/2014/main" id="{DA89588D-3C1E-D4FD-B485-745F5E89DDA4}"/>
              </a:ext>
            </a:extLst>
          </p:cNvPr>
          <p:cNvPicPr>
            <a:picLocks noChangeAspect="1"/>
          </p:cNvPicPr>
          <p:nvPr/>
        </p:nvPicPr>
        <p:blipFill>
          <a:blip r:embed="rId2"/>
          <a:stretch>
            <a:fillRect/>
          </a:stretch>
        </p:blipFill>
        <p:spPr>
          <a:xfrm>
            <a:off x="695325" y="2580617"/>
            <a:ext cx="6008721" cy="2833864"/>
          </a:xfrm>
          <a:prstGeom prst="rect">
            <a:avLst/>
          </a:prstGeom>
        </p:spPr>
      </p:pic>
      <p:sp>
        <p:nvSpPr>
          <p:cNvPr id="5" name="ZoneTexte 4">
            <a:extLst>
              <a:ext uri="{FF2B5EF4-FFF2-40B4-BE49-F238E27FC236}">
                <a16:creationId xmlns:a16="http://schemas.microsoft.com/office/drawing/2014/main" id="{665D7D4F-A405-A879-7108-894B8E91412B}"/>
              </a:ext>
            </a:extLst>
          </p:cNvPr>
          <p:cNvSpPr txBox="1"/>
          <p:nvPr/>
        </p:nvSpPr>
        <p:spPr>
          <a:xfrm>
            <a:off x="6814304" y="2520294"/>
            <a:ext cx="1717084" cy="523220"/>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Les villes où nous pratiquons </a:t>
            </a:r>
          </a:p>
        </p:txBody>
      </p:sp>
      <p:cxnSp>
        <p:nvCxnSpPr>
          <p:cNvPr id="6" name="Connecteur droit avec flèche 5">
            <a:extLst>
              <a:ext uri="{FF2B5EF4-FFF2-40B4-BE49-F238E27FC236}">
                <a16:creationId xmlns:a16="http://schemas.microsoft.com/office/drawing/2014/main" id="{0FD04D5D-1FBA-E110-E524-DDB18F55FF4E}"/>
              </a:ext>
            </a:extLst>
          </p:cNvPr>
          <p:cNvCxnSpPr>
            <a:cxnSpLocks/>
            <a:stCxn id="5" idx="1"/>
          </p:cNvCxnSpPr>
          <p:nvPr/>
        </p:nvCxnSpPr>
        <p:spPr>
          <a:xfrm flipH="1">
            <a:off x="6557989" y="2781904"/>
            <a:ext cx="256315" cy="6865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8612410-3A24-2A28-D914-315B87C0306F}"/>
              </a:ext>
            </a:extLst>
          </p:cNvPr>
          <p:cNvSpPr txBox="1"/>
          <p:nvPr/>
        </p:nvSpPr>
        <p:spPr>
          <a:xfrm>
            <a:off x="6814304" y="3137243"/>
            <a:ext cx="1717084"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La fédération</a:t>
            </a:r>
          </a:p>
        </p:txBody>
      </p:sp>
      <p:cxnSp>
        <p:nvCxnSpPr>
          <p:cNvPr id="8" name="Connecteur droit avec flèche 7">
            <a:extLst>
              <a:ext uri="{FF2B5EF4-FFF2-40B4-BE49-F238E27FC236}">
                <a16:creationId xmlns:a16="http://schemas.microsoft.com/office/drawing/2014/main" id="{D508E8DF-0CEF-F519-E64A-71EBDBFB73F8}"/>
              </a:ext>
            </a:extLst>
          </p:cNvPr>
          <p:cNvCxnSpPr>
            <a:cxnSpLocks/>
            <a:stCxn id="7" idx="1"/>
          </p:cNvCxnSpPr>
          <p:nvPr/>
        </p:nvCxnSpPr>
        <p:spPr>
          <a:xfrm flipH="1">
            <a:off x="6523982" y="3291132"/>
            <a:ext cx="290322" cy="5961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1C96B02E-F99C-B2D6-8B57-06D30952938D}"/>
              </a:ext>
            </a:extLst>
          </p:cNvPr>
          <p:cNvSpPr txBox="1"/>
          <p:nvPr/>
        </p:nvSpPr>
        <p:spPr>
          <a:xfrm>
            <a:off x="6814304" y="3645915"/>
            <a:ext cx="1717084" cy="738664"/>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Les clubs et </a:t>
            </a:r>
            <a:r>
              <a:rPr lang="fr-FR" sz="1400" b="1" dirty="0" err="1">
                <a:latin typeface="Arial" panose="020B0604020202020204" pitchFamily="34" charset="0"/>
                <a:cs typeface="Arial" panose="020B0604020202020204" pitchFamily="34" charset="0"/>
              </a:rPr>
              <a:t>Coders</a:t>
            </a:r>
            <a:r>
              <a:rPr lang="fr-FR" sz="1400" b="1" dirty="0">
                <a:latin typeface="Arial" panose="020B0604020202020204" pitchFamily="34" charset="0"/>
                <a:cs typeface="Arial" panose="020B0604020202020204" pitchFamily="34" charset="0"/>
              </a:rPr>
              <a:t> du département</a:t>
            </a:r>
          </a:p>
        </p:txBody>
      </p:sp>
      <p:cxnSp>
        <p:nvCxnSpPr>
          <p:cNvPr id="10" name="Connecteur droit avec flèche 9">
            <a:extLst>
              <a:ext uri="{FF2B5EF4-FFF2-40B4-BE49-F238E27FC236}">
                <a16:creationId xmlns:a16="http://schemas.microsoft.com/office/drawing/2014/main" id="{6FA1AD9C-DDBD-34C4-DB1C-BEB1A2DD164C}"/>
              </a:ext>
            </a:extLst>
          </p:cNvPr>
          <p:cNvCxnSpPr>
            <a:cxnSpLocks/>
            <a:stCxn id="9" idx="1"/>
          </p:cNvCxnSpPr>
          <p:nvPr/>
        </p:nvCxnSpPr>
        <p:spPr>
          <a:xfrm flipH="1">
            <a:off x="6298357" y="4015247"/>
            <a:ext cx="515947" cy="3328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766F0B95-3E52-9D65-4306-35576D4B6CBF}"/>
              </a:ext>
            </a:extLst>
          </p:cNvPr>
          <p:cNvCxnSpPr>
            <a:cxnSpLocks/>
            <a:stCxn id="9" idx="1"/>
          </p:cNvCxnSpPr>
          <p:nvPr/>
        </p:nvCxnSpPr>
        <p:spPr>
          <a:xfrm flipH="1">
            <a:off x="6170158" y="4015247"/>
            <a:ext cx="644146" cy="519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B0E8096-AA75-2781-0632-0B3D7B6F8F81}"/>
              </a:ext>
            </a:extLst>
          </p:cNvPr>
          <p:cNvSpPr txBox="1"/>
          <p:nvPr/>
        </p:nvSpPr>
        <p:spPr>
          <a:xfrm>
            <a:off x="6821033" y="4473341"/>
            <a:ext cx="1664236" cy="307777"/>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Valides</a:t>
            </a:r>
          </a:p>
        </p:txBody>
      </p:sp>
      <p:cxnSp>
        <p:nvCxnSpPr>
          <p:cNvPr id="13" name="Connecteur droit avec flèche 12">
            <a:extLst>
              <a:ext uri="{FF2B5EF4-FFF2-40B4-BE49-F238E27FC236}">
                <a16:creationId xmlns:a16="http://schemas.microsoft.com/office/drawing/2014/main" id="{212BBAAD-0C48-9A0D-D1CF-1B5FFA95D9D3}"/>
              </a:ext>
            </a:extLst>
          </p:cNvPr>
          <p:cNvCxnSpPr>
            <a:cxnSpLocks/>
            <a:stCxn id="12" idx="1"/>
          </p:cNvCxnSpPr>
          <p:nvPr/>
        </p:nvCxnSpPr>
        <p:spPr>
          <a:xfrm flipH="1" flipV="1">
            <a:off x="6523982" y="4620599"/>
            <a:ext cx="297051" cy="66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42E00390-D44C-3772-46DB-1EBEA8AD8049}"/>
              </a:ext>
            </a:extLst>
          </p:cNvPr>
          <p:cNvSpPr txBox="1"/>
          <p:nvPr/>
        </p:nvSpPr>
        <p:spPr>
          <a:xfrm>
            <a:off x="6867152" y="4975846"/>
            <a:ext cx="1664236" cy="738664"/>
          </a:xfrm>
          <a:prstGeom prst="rect">
            <a:avLst/>
          </a:prstGeom>
          <a:noFill/>
          <a:ln w="38100">
            <a:solidFill>
              <a:srgbClr val="FF0000"/>
            </a:solidFill>
          </a:ln>
        </p:spPr>
        <p:txBody>
          <a:bodyPr wrap="square" rtlCol="0">
            <a:spAutoFit/>
          </a:bodyPr>
          <a:lstStyle/>
          <a:p>
            <a:r>
              <a:rPr lang="fr-FR" sz="1400" b="1" dirty="0">
                <a:latin typeface="Arial" panose="020B0604020202020204" pitchFamily="34" charset="0"/>
                <a:cs typeface="Arial" panose="020B0604020202020204" pitchFamily="34" charset="0"/>
              </a:rPr>
              <a:t>La formule logique qui lie ces conditions</a:t>
            </a:r>
          </a:p>
        </p:txBody>
      </p:sp>
      <p:cxnSp>
        <p:nvCxnSpPr>
          <p:cNvPr id="15" name="Connecteur droit avec flèche 14">
            <a:extLst>
              <a:ext uri="{FF2B5EF4-FFF2-40B4-BE49-F238E27FC236}">
                <a16:creationId xmlns:a16="http://schemas.microsoft.com/office/drawing/2014/main" id="{EEBD76B8-6D80-5539-ED39-A32B35544B87}"/>
              </a:ext>
            </a:extLst>
          </p:cNvPr>
          <p:cNvCxnSpPr>
            <a:cxnSpLocks/>
            <a:stCxn id="14" idx="1"/>
          </p:cNvCxnSpPr>
          <p:nvPr/>
        </p:nvCxnSpPr>
        <p:spPr>
          <a:xfrm flipH="1" flipV="1">
            <a:off x="6294081" y="5052504"/>
            <a:ext cx="573071" cy="2926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735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7998A1D-9371-CA44-32E5-A52343535E9D}"/>
              </a:ext>
            </a:extLst>
          </p:cNvPr>
          <p:cNvSpPr>
            <a:spLocks noGrp="1"/>
          </p:cNvSpPr>
          <p:nvPr>
            <p:ph type="sldNum" sz="quarter" idx="12"/>
          </p:nvPr>
        </p:nvSpPr>
        <p:spPr/>
        <p:txBody>
          <a:bodyPr/>
          <a:lstStyle/>
          <a:p>
            <a:fld id="{04FAA6AD-F039-4E00-8E69-6A7739F53D2A}" type="slidenum">
              <a:rPr lang="fr-FR" smtClean="0"/>
              <a:pPr/>
              <a:t>54</a:t>
            </a:fld>
            <a:endParaRPr lang="fr-FR" dirty="0"/>
          </a:p>
        </p:txBody>
      </p:sp>
      <p:sp>
        <p:nvSpPr>
          <p:cNvPr id="3" name="Espace réservé du texte 2">
            <a:extLst>
              <a:ext uri="{FF2B5EF4-FFF2-40B4-BE49-F238E27FC236}">
                <a16:creationId xmlns:a16="http://schemas.microsoft.com/office/drawing/2014/main" id="{9437B747-4368-2ED0-9162-97A049DF45C8}"/>
              </a:ext>
            </a:extLst>
          </p:cNvPr>
          <p:cNvSpPr>
            <a:spLocks noGrp="1"/>
          </p:cNvSpPr>
          <p:nvPr>
            <p:ph type="body" sz="quarter" idx="10"/>
          </p:nvPr>
        </p:nvSpPr>
        <p:spPr/>
        <p:txBody>
          <a:bodyPr/>
          <a:lstStyle/>
          <a:p>
            <a:r>
              <a:rPr lang="fr-FR" dirty="0"/>
              <a:t>STATUTS POSSIBLES D’UNE COMMANDE</a:t>
            </a:r>
          </a:p>
        </p:txBody>
      </p:sp>
    </p:spTree>
    <p:extLst>
      <p:ext uri="{BB962C8B-B14F-4D97-AF65-F5344CB8AC3E}">
        <p14:creationId xmlns:p14="http://schemas.microsoft.com/office/powerpoint/2010/main" val="1869100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EADD-D285-7422-5998-7871EC1E8F71}"/>
              </a:ext>
            </a:extLst>
          </p:cNvPr>
          <p:cNvSpPr>
            <a:spLocks noGrp="1"/>
          </p:cNvSpPr>
          <p:nvPr>
            <p:ph type="title"/>
          </p:nvPr>
        </p:nvSpPr>
        <p:spPr>
          <a:xfrm>
            <a:off x="866774" y="141893"/>
            <a:ext cx="8277225" cy="539749"/>
          </a:xfrm>
        </p:spPr>
        <p:txBody>
          <a:bodyPr/>
          <a:lstStyle/>
          <a:p>
            <a:r>
              <a:rPr lang="fr-FR" dirty="0"/>
              <a:t>Champs principaux liés au statut d’une commande</a:t>
            </a:r>
          </a:p>
        </p:txBody>
      </p:sp>
      <p:sp>
        <p:nvSpPr>
          <p:cNvPr id="3" name="Espace réservé du texte 2">
            <a:extLst>
              <a:ext uri="{FF2B5EF4-FFF2-40B4-BE49-F238E27FC236}">
                <a16:creationId xmlns:a16="http://schemas.microsoft.com/office/drawing/2014/main" id="{304780D5-844B-E94D-FA44-D63E4A91D173}"/>
              </a:ext>
            </a:extLst>
          </p:cNvPr>
          <p:cNvSpPr>
            <a:spLocks noGrp="1"/>
          </p:cNvSpPr>
          <p:nvPr>
            <p:ph type="body" sz="quarter" idx="10"/>
          </p:nvPr>
        </p:nvSpPr>
        <p:spPr>
          <a:xfrm>
            <a:off x="536801" y="1005189"/>
            <a:ext cx="7743825" cy="5362575"/>
          </a:xfrm>
        </p:spPr>
        <p:txBody>
          <a:bodyPr/>
          <a:lstStyle/>
          <a:p>
            <a:pPr marL="342900" lvl="1" indent="0">
              <a:buNone/>
            </a:pPr>
            <a:r>
              <a:rPr lang="fr-FR" b="1" dirty="0"/>
              <a:t>Champ ETAPE</a:t>
            </a:r>
          </a:p>
          <a:p>
            <a:pPr marL="342900" lvl="1" indent="0">
              <a:buNone/>
            </a:pPr>
            <a:endParaRPr lang="fr-FR" b="1" dirty="0"/>
          </a:p>
          <a:p>
            <a:pPr marL="342900" lvl="1" indent="0">
              <a:buNone/>
            </a:pPr>
            <a:endParaRPr lang="fr-FR" dirty="0"/>
          </a:p>
          <a:p>
            <a:pPr marL="342900" lvl="1" indent="0">
              <a:buNone/>
            </a:pPr>
            <a:endParaRPr lang="fr-FR" dirty="0"/>
          </a:p>
          <a:p>
            <a:pPr marL="342900" lvl="1" indent="0">
              <a:buNone/>
            </a:pPr>
            <a:endParaRPr lang="fr-FR" dirty="0"/>
          </a:p>
          <a:p>
            <a:pPr marL="342900" lvl="1" indent="0">
              <a:buNone/>
            </a:pPr>
            <a:endParaRPr lang="fr-FR" dirty="0"/>
          </a:p>
        </p:txBody>
      </p:sp>
      <p:graphicFrame>
        <p:nvGraphicFramePr>
          <p:cNvPr id="4" name="Tableau 4">
            <a:extLst>
              <a:ext uri="{FF2B5EF4-FFF2-40B4-BE49-F238E27FC236}">
                <a16:creationId xmlns:a16="http://schemas.microsoft.com/office/drawing/2014/main" id="{194E5709-B5E0-4B11-439A-C45B1B003FDE}"/>
              </a:ext>
            </a:extLst>
          </p:cNvPr>
          <p:cNvGraphicFramePr>
            <a:graphicFrameLocks noGrp="1"/>
          </p:cNvGraphicFramePr>
          <p:nvPr>
            <p:extLst>
              <p:ext uri="{D42A27DB-BD31-4B8C-83A1-F6EECF244321}">
                <p14:modId xmlns:p14="http://schemas.microsoft.com/office/powerpoint/2010/main" val="3748076345"/>
              </p:ext>
            </p:extLst>
          </p:nvPr>
        </p:nvGraphicFramePr>
        <p:xfrm>
          <a:off x="863374" y="1486006"/>
          <a:ext cx="7064828" cy="4716827"/>
        </p:xfrm>
        <a:graphic>
          <a:graphicData uri="http://schemas.openxmlformats.org/drawingml/2006/table">
            <a:tbl>
              <a:tblPr firstRow="1" bandRow="1">
                <a:tableStyleId>{5C22544A-7EE6-4342-B048-85BDC9FD1C3A}</a:tableStyleId>
              </a:tblPr>
              <a:tblGrid>
                <a:gridCol w="2497922">
                  <a:extLst>
                    <a:ext uri="{9D8B030D-6E8A-4147-A177-3AD203B41FA5}">
                      <a16:colId xmlns:a16="http://schemas.microsoft.com/office/drawing/2014/main" val="4163846039"/>
                    </a:ext>
                  </a:extLst>
                </a:gridCol>
                <a:gridCol w="1034492">
                  <a:extLst>
                    <a:ext uri="{9D8B030D-6E8A-4147-A177-3AD203B41FA5}">
                      <a16:colId xmlns:a16="http://schemas.microsoft.com/office/drawing/2014/main" val="3036315259"/>
                    </a:ext>
                  </a:extLst>
                </a:gridCol>
                <a:gridCol w="1766207">
                  <a:extLst>
                    <a:ext uri="{9D8B030D-6E8A-4147-A177-3AD203B41FA5}">
                      <a16:colId xmlns:a16="http://schemas.microsoft.com/office/drawing/2014/main" val="2824005012"/>
                    </a:ext>
                  </a:extLst>
                </a:gridCol>
                <a:gridCol w="1766207">
                  <a:extLst>
                    <a:ext uri="{9D8B030D-6E8A-4147-A177-3AD203B41FA5}">
                      <a16:colId xmlns:a16="http://schemas.microsoft.com/office/drawing/2014/main" val="556949003"/>
                    </a:ext>
                  </a:extLst>
                </a:gridCol>
              </a:tblGrid>
              <a:tr h="730309">
                <a:tc>
                  <a:txBody>
                    <a:bodyPr/>
                    <a:lstStyle/>
                    <a:p>
                      <a:r>
                        <a:rPr lang="fr-FR" dirty="0"/>
                        <a:t>Valeurs possibles</a:t>
                      </a:r>
                    </a:p>
                  </a:txBody>
                  <a:tcPr/>
                </a:tc>
                <a:tc>
                  <a:txBody>
                    <a:bodyPr/>
                    <a:lstStyle/>
                    <a:p>
                      <a:r>
                        <a:rPr lang="fr-FR" dirty="0"/>
                        <a:t>Contenu modifiable </a:t>
                      </a:r>
                    </a:p>
                  </a:txBody>
                  <a:tcPr/>
                </a:tc>
                <a:tc>
                  <a:txBody>
                    <a:bodyPr/>
                    <a:lstStyle/>
                    <a:p>
                      <a:r>
                        <a:rPr lang="fr-FR" dirty="0"/>
                        <a:t>Champ technique</a:t>
                      </a:r>
                    </a:p>
                    <a:p>
                      <a:r>
                        <a:rPr lang="fr-FR" dirty="0"/>
                        <a:t>(ne sera plus visible)</a:t>
                      </a:r>
                    </a:p>
                  </a:txBody>
                  <a:tcPr/>
                </a:tc>
                <a:tc>
                  <a:txBody>
                    <a:bodyPr/>
                    <a:lstStyle/>
                    <a:p>
                      <a:r>
                        <a:rPr lang="fr-FR" dirty="0"/>
                        <a:t>Statut FINAL non MODIFIABLE</a:t>
                      </a:r>
                    </a:p>
                  </a:txBody>
                  <a:tcPr/>
                </a:tc>
                <a:extLst>
                  <a:ext uri="{0D108BD9-81ED-4DB2-BD59-A6C34878D82A}">
                    <a16:rowId xmlns:a16="http://schemas.microsoft.com/office/drawing/2014/main" val="3865109327"/>
                  </a:ext>
                </a:extLst>
              </a:tr>
              <a:tr h="327612">
                <a:tc>
                  <a:txBody>
                    <a:bodyPr/>
                    <a:lstStyle/>
                    <a:p>
                      <a:r>
                        <a:rPr lang="fr-FR" dirty="0"/>
                        <a:t>PANIER</a:t>
                      </a:r>
                    </a:p>
                  </a:txBody>
                  <a:tcPr/>
                </a:tc>
                <a:tc>
                  <a:txBody>
                    <a:bodyPr/>
                    <a:lstStyle/>
                    <a:p>
                      <a:pPr algn="ctr"/>
                      <a:r>
                        <a:rPr lang="fr-FR" sz="1800" dirty="0">
                          <a:solidFill>
                            <a:schemeClr val="accent6">
                              <a:lumMod val="75000"/>
                            </a:schemeClr>
                          </a:solidFill>
                        </a:rPr>
                        <a:t>v (x fois)</a:t>
                      </a:r>
                      <a:endParaRPr lang="fr-FR" sz="1800"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593315237"/>
                  </a:ext>
                </a:extLst>
              </a:tr>
              <a:tr h="463502">
                <a:tc>
                  <a:txBody>
                    <a:bodyPr/>
                    <a:lstStyle/>
                    <a:p>
                      <a:r>
                        <a:rPr lang="fr-FR" dirty="0"/>
                        <a:t>COMMANDE</a:t>
                      </a:r>
                    </a:p>
                  </a:txBody>
                  <a:tcPr/>
                </a:tc>
                <a:tc>
                  <a:txBody>
                    <a:bodyPr/>
                    <a:lstStyle/>
                    <a:p>
                      <a:endParaRPr lang="fr-FR"/>
                    </a:p>
                  </a:txBody>
                  <a:tcPr/>
                </a:tc>
                <a:tc>
                  <a:txBody>
                    <a:bodyPr/>
                    <a:lstStyle/>
                    <a:p>
                      <a:pPr algn="l"/>
                      <a:r>
                        <a:rPr lang="fr-FR" sz="2800" dirty="0"/>
                        <a:t>      </a:t>
                      </a:r>
                      <a:r>
                        <a:rPr lang="fr-FR" sz="2000" dirty="0">
                          <a:solidFill>
                            <a:schemeClr val="accent6">
                              <a:lumMod val="75000"/>
                            </a:schemeClr>
                          </a:solidFill>
                        </a:rPr>
                        <a:t> v</a:t>
                      </a:r>
                    </a:p>
                  </a:txBody>
                  <a:tcPr/>
                </a:tc>
                <a:tc>
                  <a:txBody>
                    <a:bodyPr/>
                    <a:lstStyle/>
                    <a:p>
                      <a:endParaRPr lang="fr-FR"/>
                    </a:p>
                  </a:txBody>
                  <a:tcPr/>
                </a:tc>
                <a:extLst>
                  <a:ext uri="{0D108BD9-81ED-4DB2-BD59-A6C34878D82A}">
                    <a16:rowId xmlns:a16="http://schemas.microsoft.com/office/drawing/2014/main" val="1952318310"/>
                  </a:ext>
                </a:extLst>
              </a:tr>
              <a:tr h="954268">
                <a:tc>
                  <a:txBody>
                    <a:bodyPr/>
                    <a:lstStyle/>
                    <a:p>
                      <a:r>
                        <a:rPr lang="fr-FR" sz="1400" dirty="0"/>
                        <a:t>EN ATTENTE DE VALIDATION</a:t>
                      </a:r>
                    </a:p>
                  </a:txBody>
                  <a:tcPr/>
                </a:tc>
                <a:tc>
                  <a:txBody>
                    <a:bodyPr/>
                    <a:lstStyle/>
                    <a:p>
                      <a:r>
                        <a:rPr lang="fr-FR" sz="1600" dirty="0">
                          <a:solidFill>
                            <a:schemeClr val="accent6">
                              <a:lumMod val="75000"/>
                            </a:schemeClr>
                          </a:solidFill>
                        </a:rPr>
                        <a:t>        v  (dirigeant accepte ou refuse)</a:t>
                      </a: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996925213"/>
                  </a:ext>
                </a:extLst>
              </a:tr>
              <a:tr h="408972">
                <a:tc>
                  <a:txBody>
                    <a:bodyPr/>
                    <a:lstStyle/>
                    <a:p>
                      <a:r>
                        <a:rPr lang="fr-FR" dirty="0"/>
                        <a:t>VALIDE</a:t>
                      </a:r>
                    </a:p>
                  </a:txBody>
                  <a:tcPr/>
                </a:tc>
                <a:tc>
                  <a:txBody>
                    <a:bodyPr/>
                    <a:lstStyle/>
                    <a:p>
                      <a:endParaRPr lang="fr-FR"/>
                    </a:p>
                  </a:txBody>
                  <a:tcPr/>
                </a:tc>
                <a:tc>
                  <a:txBody>
                    <a:bodyPr/>
                    <a:lstStyle/>
                    <a:p>
                      <a:endParaRPr lang="fr-FR" sz="2400" b="1" dirty="0">
                        <a:solidFill>
                          <a:srgbClr val="FF0000"/>
                        </a:solidFill>
                      </a:endParaRPr>
                    </a:p>
                  </a:txBody>
                  <a:tcPr/>
                </a:tc>
                <a:tc>
                  <a:txBody>
                    <a:bodyPr/>
                    <a:lstStyle/>
                    <a:p>
                      <a:pPr algn="ctr"/>
                      <a:r>
                        <a:rPr lang="fr-FR" sz="2400" b="1" dirty="0">
                          <a:solidFill>
                            <a:srgbClr val="FF0000"/>
                          </a:solidFill>
                        </a:rPr>
                        <a:t>x</a:t>
                      </a:r>
                    </a:p>
                  </a:txBody>
                  <a:tcPr/>
                </a:tc>
                <a:extLst>
                  <a:ext uri="{0D108BD9-81ED-4DB2-BD59-A6C34878D82A}">
                    <a16:rowId xmlns:a16="http://schemas.microsoft.com/office/drawing/2014/main" val="3853503090"/>
                  </a:ext>
                </a:extLst>
              </a:tr>
              <a:tr h="664198">
                <a:tc>
                  <a:txBody>
                    <a:bodyPr/>
                    <a:lstStyle/>
                    <a:p>
                      <a:r>
                        <a:rPr lang="fr-FR" dirty="0"/>
                        <a:t>ABANDONNE</a:t>
                      </a:r>
                    </a:p>
                  </a:txBody>
                  <a:tcPr/>
                </a:tc>
                <a:tc>
                  <a:txBody>
                    <a:bodyPr/>
                    <a:lstStyle/>
                    <a:p>
                      <a:endParaRPr lang="fr-FR"/>
                    </a:p>
                  </a:txBody>
                  <a:tcPr/>
                </a:tc>
                <a:tc>
                  <a:txBody>
                    <a:bodyPr/>
                    <a:lstStyle/>
                    <a:p>
                      <a:endParaRPr lang="fr-FR" sz="2400" b="1" dirty="0">
                        <a:solidFill>
                          <a:srgbClr val="FF0000"/>
                        </a:solidFill>
                      </a:endParaRPr>
                    </a:p>
                  </a:txBody>
                  <a:tcPr/>
                </a:tc>
                <a:tc>
                  <a:txBody>
                    <a:bodyPr/>
                    <a:lstStyle/>
                    <a:p>
                      <a:pPr algn="ctr"/>
                      <a:r>
                        <a:rPr lang="fr-FR" sz="2400" b="1" dirty="0">
                          <a:solidFill>
                            <a:srgbClr val="FF0000"/>
                          </a:solidFill>
                        </a:rPr>
                        <a:t>x</a:t>
                      </a:r>
                    </a:p>
                  </a:txBody>
                  <a:tcPr/>
                </a:tc>
                <a:extLst>
                  <a:ext uri="{0D108BD9-81ED-4DB2-BD59-A6C34878D82A}">
                    <a16:rowId xmlns:a16="http://schemas.microsoft.com/office/drawing/2014/main" val="2505609288"/>
                  </a:ext>
                </a:extLst>
              </a:tr>
              <a:tr h="408972">
                <a:tc>
                  <a:txBody>
                    <a:bodyPr/>
                    <a:lstStyle/>
                    <a:p>
                      <a:r>
                        <a:rPr lang="fr-FR" dirty="0"/>
                        <a:t>REFUSE</a:t>
                      </a:r>
                    </a:p>
                  </a:txBody>
                  <a:tcPr/>
                </a:tc>
                <a:tc>
                  <a:txBody>
                    <a:bodyPr/>
                    <a:lstStyle/>
                    <a:p>
                      <a:endParaRPr lang="fr-FR" dirty="0"/>
                    </a:p>
                  </a:txBody>
                  <a:tcPr/>
                </a:tc>
                <a:tc>
                  <a:txBody>
                    <a:bodyPr/>
                    <a:lstStyle/>
                    <a:p>
                      <a:endParaRPr lang="fr-FR" sz="2400" b="1" dirty="0">
                        <a:solidFill>
                          <a:srgbClr val="FF0000"/>
                        </a:solidFill>
                      </a:endParaRPr>
                    </a:p>
                  </a:txBody>
                  <a:tcPr/>
                </a:tc>
                <a:tc>
                  <a:txBody>
                    <a:bodyPr/>
                    <a:lstStyle/>
                    <a:p>
                      <a:pPr algn="ctr"/>
                      <a:r>
                        <a:rPr lang="fr-FR" sz="2400" b="1" dirty="0">
                          <a:solidFill>
                            <a:srgbClr val="FF0000"/>
                          </a:solidFill>
                        </a:rPr>
                        <a:t>x</a:t>
                      </a:r>
                    </a:p>
                  </a:txBody>
                  <a:tcPr/>
                </a:tc>
                <a:extLst>
                  <a:ext uri="{0D108BD9-81ED-4DB2-BD59-A6C34878D82A}">
                    <a16:rowId xmlns:a16="http://schemas.microsoft.com/office/drawing/2014/main" val="1953560559"/>
                  </a:ext>
                </a:extLst>
              </a:tr>
              <a:tr h="408972">
                <a:tc>
                  <a:txBody>
                    <a:bodyPr/>
                    <a:lstStyle/>
                    <a:p>
                      <a:r>
                        <a:rPr lang="fr-FR" dirty="0"/>
                        <a:t>ANNULE</a:t>
                      </a:r>
                    </a:p>
                  </a:txBody>
                  <a:tcPr/>
                </a:tc>
                <a:tc>
                  <a:txBody>
                    <a:bodyPr/>
                    <a:lstStyle/>
                    <a:p>
                      <a:endParaRPr lang="fr-FR" dirty="0"/>
                    </a:p>
                  </a:txBody>
                  <a:tcPr/>
                </a:tc>
                <a:tc>
                  <a:txBody>
                    <a:bodyPr/>
                    <a:lstStyle/>
                    <a:p>
                      <a:endParaRPr lang="fr-FR" sz="2400" b="1" dirty="0">
                        <a:solidFill>
                          <a:srgbClr val="FF0000"/>
                        </a:solidFill>
                      </a:endParaRPr>
                    </a:p>
                  </a:txBody>
                  <a:tcPr/>
                </a:tc>
                <a:tc>
                  <a:txBody>
                    <a:bodyPr/>
                    <a:lstStyle/>
                    <a:p>
                      <a:pPr algn="ctr"/>
                      <a:r>
                        <a:rPr lang="fr-FR" sz="2400" b="1" dirty="0">
                          <a:solidFill>
                            <a:srgbClr val="FF0000"/>
                          </a:solidFill>
                        </a:rPr>
                        <a:t>x</a:t>
                      </a:r>
                    </a:p>
                  </a:txBody>
                  <a:tcPr/>
                </a:tc>
                <a:extLst>
                  <a:ext uri="{0D108BD9-81ED-4DB2-BD59-A6C34878D82A}">
                    <a16:rowId xmlns:a16="http://schemas.microsoft.com/office/drawing/2014/main" val="1437236922"/>
                  </a:ext>
                </a:extLst>
              </a:tr>
            </a:tbl>
          </a:graphicData>
        </a:graphic>
      </p:graphicFrame>
    </p:spTree>
    <p:extLst>
      <p:ext uri="{BB962C8B-B14F-4D97-AF65-F5344CB8AC3E}">
        <p14:creationId xmlns:p14="http://schemas.microsoft.com/office/powerpoint/2010/main" val="1545322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EADD-D285-7422-5998-7871EC1E8F71}"/>
              </a:ext>
            </a:extLst>
          </p:cNvPr>
          <p:cNvSpPr>
            <a:spLocks noGrp="1"/>
          </p:cNvSpPr>
          <p:nvPr>
            <p:ph type="title"/>
          </p:nvPr>
        </p:nvSpPr>
        <p:spPr>
          <a:xfrm>
            <a:off x="866774" y="141893"/>
            <a:ext cx="8277225" cy="539749"/>
          </a:xfrm>
        </p:spPr>
        <p:txBody>
          <a:bodyPr/>
          <a:lstStyle/>
          <a:p>
            <a:r>
              <a:rPr lang="fr-FR" dirty="0"/>
              <a:t>Champs principaux liés au statut d’une commande</a:t>
            </a:r>
          </a:p>
        </p:txBody>
      </p:sp>
      <p:sp>
        <p:nvSpPr>
          <p:cNvPr id="3" name="Espace réservé du texte 2">
            <a:extLst>
              <a:ext uri="{FF2B5EF4-FFF2-40B4-BE49-F238E27FC236}">
                <a16:creationId xmlns:a16="http://schemas.microsoft.com/office/drawing/2014/main" id="{304780D5-844B-E94D-FA44-D63E4A91D173}"/>
              </a:ext>
            </a:extLst>
          </p:cNvPr>
          <p:cNvSpPr>
            <a:spLocks noGrp="1"/>
          </p:cNvSpPr>
          <p:nvPr>
            <p:ph type="body" sz="quarter" idx="10"/>
          </p:nvPr>
        </p:nvSpPr>
        <p:spPr>
          <a:xfrm>
            <a:off x="536801" y="1005189"/>
            <a:ext cx="7743825" cy="5362575"/>
          </a:xfrm>
        </p:spPr>
        <p:txBody>
          <a:bodyPr/>
          <a:lstStyle/>
          <a:p>
            <a:pPr marL="342900" lvl="1" indent="0">
              <a:buNone/>
            </a:pPr>
            <a:r>
              <a:rPr lang="fr-FR" b="1" dirty="0"/>
              <a:t>Champ MODE (=Moyen) DE PAIEMENT</a:t>
            </a:r>
          </a:p>
          <a:p>
            <a:pPr marL="342900" lvl="1" indent="0">
              <a:buNone/>
            </a:pPr>
            <a:endParaRPr lang="fr-FR" b="1" dirty="0"/>
          </a:p>
          <a:p>
            <a:pPr marL="342900" lvl="1" indent="0">
              <a:buNone/>
            </a:pPr>
            <a:endParaRPr lang="fr-FR" b="1" dirty="0"/>
          </a:p>
          <a:p>
            <a:pPr marL="342900" lvl="1" indent="0">
              <a:buNone/>
            </a:pPr>
            <a:r>
              <a:rPr lang="fr-FR" dirty="0"/>
              <a:t>Tant que Etape PANIER le mode de paiement sélectionné peut encore changer</a:t>
            </a:r>
          </a:p>
          <a:p>
            <a:pPr marL="342900" lvl="1" indent="0">
              <a:buNone/>
            </a:pPr>
            <a:endParaRPr lang="fr-FR" b="1" dirty="0"/>
          </a:p>
          <a:p>
            <a:pPr marL="342900" lvl="1" indent="0">
              <a:buNone/>
            </a:pPr>
            <a:endParaRPr lang="fr-FR" dirty="0"/>
          </a:p>
          <a:p>
            <a:pPr marL="342900" lvl="1" indent="0">
              <a:buNone/>
            </a:pPr>
            <a:endParaRPr lang="fr-FR" dirty="0"/>
          </a:p>
          <a:p>
            <a:pPr marL="342900" lvl="1" indent="0">
              <a:buNone/>
            </a:pPr>
            <a:endParaRPr lang="fr-FR" dirty="0"/>
          </a:p>
          <a:p>
            <a:pPr marL="342900" lvl="1" indent="0">
              <a:buNone/>
            </a:pPr>
            <a:endParaRPr lang="fr-FR" dirty="0"/>
          </a:p>
        </p:txBody>
      </p:sp>
    </p:spTree>
    <p:extLst>
      <p:ext uri="{BB962C8B-B14F-4D97-AF65-F5344CB8AC3E}">
        <p14:creationId xmlns:p14="http://schemas.microsoft.com/office/powerpoint/2010/main" val="1176246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EADD-D285-7422-5998-7871EC1E8F71}"/>
              </a:ext>
            </a:extLst>
          </p:cNvPr>
          <p:cNvSpPr>
            <a:spLocks noGrp="1"/>
          </p:cNvSpPr>
          <p:nvPr>
            <p:ph type="title"/>
          </p:nvPr>
        </p:nvSpPr>
        <p:spPr>
          <a:xfrm>
            <a:off x="866774" y="141893"/>
            <a:ext cx="8277225" cy="539749"/>
          </a:xfrm>
        </p:spPr>
        <p:txBody>
          <a:bodyPr/>
          <a:lstStyle/>
          <a:p>
            <a:r>
              <a:rPr lang="fr-FR" dirty="0"/>
              <a:t>Champs principaux liés au statut d’une commande</a:t>
            </a:r>
          </a:p>
        </p:txBody>
      </p:sp>
      <p:sp>
        <p:nvSpPr>
          <p:cNvPr id="3" name="Espace réservé du texte 2">
            <a:extLst>
              <a:ext uri="{FF2B5EF4-FFF2-40B4-BE49-F238E27FC236}">
                <a16:creationId xmlns:a16="http://schemas.microsoft.com/office/drawing/2014/main" id="{304780D5-844B-E94D-FA44-D63E4A91D173}"/>
              </a:ext>
            </a:extLst>
          </p:cNvPr>
          <p:cNvSpPr>
            <a:spLocks noGrp="1"/>
          </p:cNvSpPr>
          <p:nvPr>
            <p:ph type="body" sz="quarter" idx="10"/>
          </p:nvPr>
        </p:nvSpPr>
        <p:spPr>
          <a:xfrm>
            <a:off x="536801" y="1005189"/>
            <a:ext cx="7743825" cy="5362575"/>
          </a:xfrm>
        </p:spPr>
        <p:txBody>
          <a:bodyPr/>
          <a:lstStyle/>
          <a:p>
            <a:pPr marL="342900" lvl="1" indent="0">
              <a:buNone/>
            </a:pPr>
            <a:r>
              <a:rPr lang="fr-FR" b="1" dirty="0"/>
              <a:t>Champ STATUT PAIEMENT </a:t>
            </a:r>
          </a:p>
          <a:p>
            <a:pPr marL="342900" lvl="1" indent="0">
              <a:buNone/>
            </a:pPr>
            <a:r>
              <a:rPr lang="fr-FR" b="1" dirty="0"/>
              <a:t>Champ DATE RECEPTION PAIEMENT </a:t>
            </a:r>
          </a:p>
          <a:p>
            <a:pPr marL="342900" lvl="1" indent="0">
              <a:buNone/>
            </a:pPr>
            <a:endParaRPr lang="fr-FR" b="1" dirty="0"/>
          </a:p>
          <a:p>
            <a:pPr marL="342900" lvl="1" indent="0">
              <a:buNone/>
            </a:pPr>
            <a:endParaRPr lang="fr-FR" b="1" dirty="0"/>
          </a:p>
          <a:p>
            <a:pPr marL="342900" lvl="1" indent="0">
              <a:buNone/>
            </a:pPr>
            <a:endParaRPr lang="fr-FR" b="1" dirty="0"/>
          </a:p>
          <a:p>
            <a:pPr marL="342900" lvl="1" indent="0">
              <a:buNone/>
            </a:pPr>
            <a:endParaRPr lang="fr-FR" b="1" dirty="0"/>
          </a:p>
          <a:p>
            <a:pPr marL="342900" lvl="1" indent="0">
              <a:buNone/>
            </a:pPr>
            <a:r>
              <a:rPr lang="fr-FR" b="1" dirty="0"/>
              <a:t>Si CHEQUE</a:t>
            </a:r>
          </a:p>
          <a:p>
            <a:pPr marL="342900" lvl="1" indent="0">
              <a:buNone/>
            </a:pPr>
            <a:endParaRPr lang="fr-FR" b="1" dirty="0"/>
          </a:p>
          <a:p>
            <a:pPr marL="342900" lvl="1" indent="0">
              <a:buNone/>
            </a:pPr>
            <a:endParaRPr lang="fr-FR" dirty="0"/>
          </a:p>
          <a:p>
            <a:pPr marL="342900" lvl="1" indent="0">
              <a:buNone/>
            </a:pPr>
            <a:r>
              <a:rPr lang="fr-FR" dirty="0"/>
              <a:t>Cheque reçu 			 Par encodage par dirigeant avec date </a:t>
            </a:r>
          </a:p>
          <a:p>
            <a:pPr marL="342900" lvl="1" indent="0">
              <a:buNone/>
            </a:pPr>
            <a:r>
              <a:rPr lang="fr-FR" dirty="0"/>
              <a:t>Moyen de paiement non reçu   Le 14</a:t>
            </a:r>
            <a:r>
              <a:rPr lang="fr-FR" baseline="30000" dirty="0"/>
              <a:t>ème</a:t>
            </a:r>
            <a:r>
              <a:rPr lang="fr-FR" dirty="0"/>
              <a:t> jour après COMMANDE </a:t>
            </a:r>
          </a:p>
          <a:p>
            <a:pPr marL="342900" lvl="1" indent="0">
              <a:buNone/>
            </a:pPr>
            <a:endParaRPr lang="fr-FR" dirty="0"/>
          </a:p>
          <a:p>
            <a:pPr marL="342900" lvl="1" indent="0">
              <a:buNone/>
            </a:pPr>
            <a:r>
              <a:rPr lang="fr-FR" dirty="0"/>
              <a:t>Ces deux valeurs démarrent la prise en compte dans les 2 </a:t>
            </a:r>
            <a:r>
              <a:rPr lang="fr-FR" dirty="0" err="1"/>
              <a:t>batches</a:t>
            </a:r>
            <a:r>
              <a:rPr lang="fr-FR" dirty="0"/>
              <a:t> collectifs concernés par les chèques (voir ci-après)</a:t>
            </a:r>
          </a:p>
          <a:p>
            <a:pPr marL="342900" lvl="1" indent="0">
              <a:buNone/>
            </a:pPr>
            <a:endParaRPr lang="fr-FR" dirty="0"/>
          </a:p>
          <a:p>
            <a:pPr marL="342900" lvl="1" indent="0">
              <a:buNone/>
            </a:pPr>
            <a:endParaRPr lang="fr-FR" dirty="0"/>
          </a:p>
        </p:txBody>
      </p:sp>
    </p:spTree>
    <p:extLst>
      <p:ext uri="{BB962C8B-B14F-4D97-AF65-F5344CB8AC3E}">
        <p14:creationId xmlns:p14="http://schemas.microsoft.com/office/powerpoint/2010/main" val="3039291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7998A1D-9371-CA44-32E5-A52343535E9D}"/>
              </a:ext>
            </a:extLst>
          </p:cNvPr>
          <p:cNvSpPr>
            <a:spLocks noGrp="1"/>
          </p:cNvSpPr>
          <p:nvPr>
            <p:ph type="sldNum" sz="quarter" idx="12"/>
          </p:nvPr>
        </p:nvSpPr>
        <p:spPr/>
        <p:txBody>
          <a:bodyPr/>
          <a:lstStyle/>
          <a:p>
            <a:fld id="{04FAA6AD-F039-4E00-8E69-6A7739F53D2A}" type="slidenum">
              <a:rPr lang="fr-FR" smtClean="0"/>
              <a:pPr/>
              <a:t>58</a:t>
            </a:fld>
            <a:endParaRPr lang="fr-FR" dirty="0"/>
          </a:p>
        </p:txBody>
      </p:sp>
      <p:sp>
        <p:nvSpPr>
          <p:cNvPr id="3" name="Espace réservé du texte 2">
            <a:extLst>
              <a:ext uri="{FF2B5EF4-FFF2-40B4-BE49-F238E27FC236}">
                <a16:creationId xmlns:a16="http://schemas.microsoft.com/office/drawing/2014/main" id="{9437B747-4368-2ED0-9162-97A049DF45C8}"/>
              </a:ext>
            </a:extLst>
          </p:cNvPr>
          <p:cNvSpPr>
            <a:spLocks noGrp="1"/>
          </p:cNvSpPr>
          <p:nvPr>
            <p:ph type="body" sz="quarter" idx="10"/>
          </p:nvPr>
        </p:nvSpPr>
        <p:spPr/>
        <p:txBody>
          <a:bodyPr/>
          <a:lstStyle/>
          <a:p>
            <a:r>
              <a:rPr lang="fr-FR" dirty="0"/>
              <a:t>BATCHS COLLECTIFS/</a:t>
            </a:r>
          </a:p>
          <a:p>
            <a:r>
              <a:rPr lang="fr-FR" dirty="0"/>
              <a:t>TRANSACTIONS FINANCIERES</a:t>
            </a:r>
          </a:p>
        </p:txBody>
      </p:sp>
    </p:spTree>
    <p:extLst>
      <p:ext uri="{BB962C8B-B14F-4D97-AF65-F5344CB8AC3E}">
        <p14:creationId xmlns:p14="http://schemas.microsoft.com/office/powerpoint/2010/main" val="1891478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EADD-D285-7422-5998-7871EC1E8F71}"/>
              </a:ext>
            </a:extLst>
          </p:cNvPr>
          <p:cNvSpPr>
            <a:spLocks noGrp="1"/>
          </p:cNvSpPr>
          <p:nvPr>
            <p:ph type="title"/>
          </p:nvPr>
        </p:nvSpPr>
        <p:spPr>
          <a:xfrm>
            <a:off x="866774" y="141893"/>
            <a:ext cx="8277225" cy="539749"/>
          </a:xfrm>
        </p:spPr>
        <p:txBody>
          <a:bodyPr/>
          <a:lstStyle/>
          <a:p>
            <a:r>
              <a:rPr lang="fr-FR" dirty="0" err="1"/>
              <a:t>Batchs</a:t>
            </a:r>
            <a:r>
              <a:rPr lang="fr-FR" dirty="0"/>
              <a:t> collectifs/</a:t>
            </a:r>
            <a:r>
              <a:rPr lang="fr-FR"/>
              <a:t>transactions financières</a:t>
            </a:r>
            <a:endParaRPr lang="fr-FR" dirty="0"/>
          </a:p>
        </p:txBody>
      </p:sp>
      <p:sp>
        <p:nvSpPr>
          <p:cNvPr id="3" name="Espace réservé du texte 2">
            <a:extLst>
              <a:ext uri="{FF2B5EF4-FFF2-40B4-BE49-F238E27FC236}">
                <a16:creationId xmlns:a16="http://schemas.microsoft.com/office/drawing/2014/main" id="{304780D5-844B-E94D-FA44-D63E4A91D173}"/>
              </a:ext>
            </a:extLst>
          </p:cNvPr>
          <p:cNvSpPr>
            <a:spLocks noGrp="1"/>
          </p:cNvSpPr>
          <p:nvPr>
            <p:ph type="body" sz="quarter" idx="10"/>
          </p:nvPr>
        </p:nvSpPr>
        <p:spPr>
          <a:xfrm>
            <a:off x="507545" y="950761"/>
            <a:ext cx="7743825" cy="5362575"/>
          </a:xfrm>
        </p:spPr>
        <p:txBody>
          <a:bodyPr/>
          <a:lstStyle/>
          <a:p>
            <a:pPr marL="342900" lvl="1" indent="0">
              <a:buNone/>
            </a:pPr>
            <a:r>
              <a:rPr lang="fr-FR" dirty="0"/>
              <a:t>A CE JOUR 8 TYPES DE BATCHES COLLECTIFS</a:t>
            </a:r>
          </a:p>
          <a:p>
            <a:pPr marL="342900" lvl="1" indent="0">
              <a:buNone/>
            </a:pPr>
            <a:endParaRPr lang="fr-FR" dirty="0"/>
          </a:p>
          <a:p>
            <a:pPr marL="342900" lvl="1" indent="0">
              <a:buNone/>
            </a:pPr>
            <a:endParaRPr lang="fr-FR" dirty="0"/>
          </a:p>
        </p:txBody>
      </p:sp>
      <p:graphicFrame>
        <p:nvGraphicFramePr>
          <p:cNvPr id="4" name="Tableau 4">
            <a:extLst>
              <a:ext uri="{FF2B5EF4-FFF2-40B4-BE49-F238E27FC236}">
                <a16:creationId xmlns:a16="http://schemas.microsoft.com/office/drawing/2014/main" id="{339307A5-635C-2A65-1391-AB90C72144CE}"/>
              </a:ext>
            </a:extLst>
          </p:cNvPr>
          <p:cNvGraphicFramePr>
            <a:graphicFrameLocks noGrp="1"/>
          </p:cNvGraphicFramePr>
          <p:nvPr>
            <p:extLst>
              <p:ext uri="{D42A27DB-BD31-4B8C-83A1-F6EECF244321}">
                <p14:modId xmlns:p14="http://schemas.microsoft.com/office/powerpoint/2010/main" val="3518300221"/>
              </p:ext>
            </p:extLst>
          </p:nvPr>
        </p:nvGraphicFramePr>
        <p:xfrm>
          <a:off x="1001485" y="1774840"/>
          <a:ext cx="6749145" cy="3794895"/>
        </p:xfrm>
        <a:graphic>
          <a:graphicData uri="http://schemas.openxmlformats.org/drawingml/2006/table">
            <a:tbl>
              <a:tblPr firstRow="1" bandRow="1">
                <a:tableStyleId>{5C22544A-7EE6-4342-B048-85BDC9FD1C3A}</a:tableStyleId>
              </a:tblPr>
              <a:tblGrid>
                <a:gridCol w="1530610">
                  <a:extLst>
                    <a:ext uri="{9D8B030D-6E8A-4147-A177-3AD203B41FA5}">
                      <a16:colId xmlns:a16="http://schemas.microsoft.com/office/drawing/2014/main" val="497079282"/>
                    </a:ext>
                  </a:extLst>
                </a:gridCol>
                <a:gridCol w="2029019">
                  <a:extLst>
                    <a:ext uri="{9D8B030D-6E8A-4147-A177-3AD203B41FA5}">
                      <a16:colId xmlns:a16="http://schemas.microsoft.com/office/drawing/2014/main" val="2224224137"/>
                    </a:ext>
                  </a:extLst>
                </a:gridCol>
                <a:gridCol w="208280">
                  <a:extLst>
                    <a:ext uri="{9D8B030D-6E8A-4147-A177-3AD203B41FA5}">
                      <a16:colId xmlns:a16="http://schemas.microsoft.com/office/drawing/2014/main" val="145782894"/>
                    </a:ext>
                  </a:extLst>
                </a:gridCol>
                <a:gridCol w="1631407">
                  <a:extLst>
                    <a:ext uri="{9D8B030D-6E8A-4147-A177-3AD203B41FA5}">
                      <a16:colId xmlns:a16="http://schemas.microsoft.com/office/drawing/2014/main" val="169052302"/>
                    </a:ext>
                  </a:extLst>
                </a:gridCol>
                <a:gridCol w="1349829">
                  <a:extLst>
                    <a:ext uri="{9D8B030D-6E8A-4147-A177-3AD203B41FA5}">
                      <a16:colId xmlns:a16="http://schemas.microsoft.com/office/drawing/2014/main" val="728620470"/>
                    </a:ext>
                  </a:extLst>
                </a:gridCol>
              </a:tblGrid>
              <a:tr h="342846">
                <a:tc>
                  <a:txBody>
                    <a:bodyPr/>
                    <a:lstStyle/>
                    <a:p>
                      <a:r>
                        <a:rPr lang="fr-FR" dirty="0"/>
                        <a:t>COMMANDES</a:t>
                      </a:r>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1533928"/>
                  </a:ext>
                </a:extLst>
              </a:tr>
              <a:tr h="817557">
                <a:tc>
                  <a:txBody>
                    <a:bodyPr/>
                    <a:lstStyle/>
                    <a:p>
                      <a:r>
                        <a:rPr lang="fr-FR" b="1" dirty="0"/>
                        <a:t>CB</a:t>
                      </a:r>
                    </a:p>
                  </a:txBody>
                  <a:tcPr/>
                </a:tc>
                <a:tc>
                  <a:txBody>
                    <a:bodyPr/>
                    <a:lstStyle/>
                    <a:p>
                      <a:endParaRPr lang="fr-FR" dirty="0"/>
                    </a:p>
                  </a:txBody>
                  <a:tcPr/>
                </a:tc>
                <a:tc>
                  <a:txBody>
                    <a:bodyPr/>
                    <a:lstStyle/>
                    <a:p>
                      <a:endParaRPr lang="fr-FR"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b="1" dirty="0"/>
                        <a:t>CHEQUE/ESPECE/….</a:t>
                      </a:r>
                    </a:p>
                    <a:p>
                      <a:endParaRPr lang="fr-FR" dirty="0"/>
                    </a:p>
                  </a:txBody>
                  <a:tcPr/>
                </a:tc>
                <a:tc>
                  <a:txBody>
                    <a:bodyPr/>
                    <a:lstStyle/>
                    <a:p>
                      <a:endParaRPr lang="fr-FR"/>
                    </a:p>
                  </a:txBody>
                  <a:tcPr/>
                </a:tc>
                <a:extLst>
                  <a:ext uri="{0D108BD9-81ED-4DB2-BD59-A6C34878D82A}">
                    <a16:rowId xmlns:a16="http://schemas.microsoft.com/office/drawing/2014/main" val="2085140069"/>
                  </a:ext>
                </a:extLst>
              </a:tr>
              <a:tr h="427825">
                <a:tc>
                  <a:txBody>
                    <a:bodyPr/>
                    <a:lstStyle/>
                    <a:p>
                      <a:r>
                        <a:rPr lang="fr-FR" dirty="0"/>
                        <a:t>B00</a:t>
                      </a:r>
                    </a:p>
                  </a:txBody>
                  <a:tcPr/>
                </a:tc>
                <a:tc>
                  <a:txBody>
                    <a:bodyPr/>
                    <a:lstStyle/>
                    <a:p>
                      <a:r>
                        <a:rPr lang="fr-FR" dirty="0"/>
                        <a:t>B01 </a:t>
                      </a:r>
                    </a:p>
                  </a:txBody>
                  <a:tcPr/>
                </a:tc>
                <a:tc>
                  <a:txBody>
                    <a:bodyPr/>
                    <a:lstStyle/>
                    <a:p>
                      <a:endParaRPr lang="fr-FR"/>
                    </a:p>
                  </a:txBody>
                  <a:tcPr/>
                </a:tc>
                <a:tc>
                  <a:txBody>
                    <a:bodyPr/>
                    <a:lstStyle/>
                    <a:p>
                      <a:r>
                        <a:rPr lang="fr-FR" dirty="0"/>
                        <a:t>B05 </a:t>
                      </a:r>
                    </a:p>
                  </a:txBody>
                  <a:tcPr/>
                </a:tc>
                <a:tc>
                  <a:txBody>
                    <a:bodyPr/>
                    <a:lstStyle/>
                    <a:p>
                      <a:r>
                        <a:rPr lang="fr-FR" dirty="0"/>
                        <a:t>B03</a:t>
                      </a:r>
                    </a:p>
                  </a:txBody>
                  <a:tcPr/>
                </a:tc>
                <a:extLst>
                  <a:ext uri="{0D108BD9-81ED-4DB2-BD59-A6C34878D82A}">
                    <a16:rowId xmlns:a16="http://schemas.microsoft.com/office/drawing/2014/main" val="222312482"/>
                  </a:ext>
                </a:extLst>
              </a:tr>
              <a:tr h="1292267">
                <a:tc>
                  <a:txBody>
                    <a:bodyPr/>
                    <a:lstStyle/>
                    <a:p>
                      <a:r>
                        <a:rPr lang="fr-FR" dirty="0"/>
                        <a:t>CB vers Compte TRANSIT</a:t>
                      </a:r>
                    </a:p>
                  </a:txBody>
                  <a:tcPr/>
                </a:tc>
                <a:tc>
                  <a:txBody>
                    <a:bodyPr/>
                    <a:lstStyle/>
                    <a:p>
                      <a:r>
                        <a:rPr lang="fr-FR" dirty="0"/>
                        <a:t>Compte TRANSIT vers FFRS/CORERS/CODERS/Club</a:t>
                      </a:r>
                    </a:p>
                  </a:txBody>
                  <a:tcPr/>
                </a:tc>
                <a:tc>
                  <a:txBody>
                    <a:bodyPr/>
                    <a:lstStyle/>
                    <a:p>
                      <a:endParaRPr lang="fr-FR"/>
                    </a:p>
                  </a:txBody>
                  <a:tcPr/>
                </a:tc>
                <a:tc>
                  <a:txBody>
                    <a:bodyPr/>
                    <a:lstStyle/>
                    <a:p>
                      <a:r>
                        <a:rPr lang="fr-FR" dirty="0"/>
                        <a:t>Club vers Compte TRANSIT</a:t>
                      </a:r>
                    </a:p>
                  </a:txBody>
                  <a:tcPr/>
                </a:tc>
                <a:tc>
                  <a:txBody>
                    <a:bodyPr/>
                    <a:lstStyle/>
                    <a:p>
                      <a:r>
                        <a:rPr lang="fr-FR" dirty="0" err="1"/>
                        <a:t>Coimpte</a:t>
                      </a:r>
                      <a:r>
                        <a:rPr lang="fr-FR" dirty="0"/>
                        <a:t> TRANSIT vers FFRS/CORERS/CODERS</a:t>
                      </a:r>
                    </a:p>
                  </a:txBody>
                  <a:tcPr/>
                </a:tc>
                <a:extLst>
                  <a:ext uri="{0D108BD9-81ED-4DB2-BD59-A6C34878D82A}">
                    <a16:rowId xmlns:a16="http://schemas.microsoft.com/office/drawing/2014/main" val="3805175398"/>
                  </a:ext>
                </a:extLst>
              </a:tr>
              <a:tr h="427825">
                <a:tc>
                  <a:txBody>
                    <a:bodyPr/>
                    <a:lstStyle/>
                    <a:p>
                      <a:r>
                        <a:rPr lang="fr-FR" dirty="0"/>
                        <a:t>Lundi 00:01 pour SEMAINE N-1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Lundi 00:01 pour SEMAINE N-1</a:t>
                      </a:r>
                    </a:p>
                    <a:p>
                      <a:endParaRPr lang="fr-FR" dirty="0"/>
                    </a:p>
                  </a:txBody>
                  <a:tcPr/>
                </a:tc>
                <a:tc>
                  <a:txBody>
                    <a:bodyPr/>
                    <a:lstStyle/>
                    <a:p>
                      <a:endParaRPr lang="fr-F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Lundi 00:01 pour SEMAINE N-1</a:t>
                      </a:r>
                    </a:p>
                    <a:p>
                      <a:endParaRPr lang="fr-FR"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Lundi 00:01 pour SEMAINE </a:t>
                      </a:r>
                      <a:r>
                        <a:rPr lang="fr-FR" dirty="0">
                          <a:solidFill>
                            <a:srgbClr val="FF0000"/>
                          </a:solidFill>
                        </a:rPr>
                        <a:t>N-2</a:t>
                      </a:r>
                    </a:p>
                    <a:p>
                      <a:endParaRPr lang="fr-FR" dirty="0"/>
                    </a:p>
                  </a:txBody>
                  <a:tcPr/>
                </a:tc>
                <a:extLst>
                  <a:ext uri="{0D108BD9-81ED-4DB2-BD59-A6C34878D82A}">
                    <a16:rowId xmlns:a16="http://schemas.microsoft.com/office/drawing/2014/main" val="96129239"/>
                  </a:ext>
                </a:extLst>
              </a:tr>
            </a:tbl>
          </a:graphicData>
        </a:graphic>
      </p:graphicFrame>
    </p:spTree>
    <p:extLst>
      <p:ext uri="{BB962C8B-B14F-4D97-AF65-F5344CB8AC3E}">
        <p14:creationId xmlns:p14="http://schemas.microsoft.com/office/powerpoint/2010/main" val="342542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EADD-D285-7422-5998-7871EC1E8F71}"/>
              </a:ext>
            </a:extLst>
          </p:cNvPr>
          <p:cNvSpPr>
            <a:spLocks noGrp="1"/>
          </p:cNvSpPr>
          <p:nvPr>
            <p:ph type="title"/>
          </p:nvPr>
        </p:nvSpPr>
        <p:spPr>
          <a:xfrm>
            <a:off x="866774" y="141893"/>
            <a:ext cx="8277225" cy="539749"/>
          </a:xfrm>
        </p:spPr>
        <p:txBody>
          <a:bodyPr/>
          <a:lstStyle/>
          <a:p>
            <a:r>
              <a:rPr lang="fr-FR" dirty="0"/>
              <a:t>Principaux incidents nécessitant une reprise des données par ADMIN IT (+ intégrateur)</a:t>
            </a:r>
          </a:p>
        </p:txBody>
      </p:sp>
      <p:pic>
        <p:nvPicPr>
          <p:cNvPr id="5" name="Image 4">
            <a:extLst>
              <a:ext uri="{FF2B5EF4-FFF2-40B4-BE49-F238E27FC236}">
                <a16:creationId xmlns:a16="http://schemas.microsoft.com/office/drawing/2014/main" id="{5A72D667-435A-1D1F-DAA0-B07684D4B817}"/>
              </a:ext>
            </a:extLst>
          </p:cNvPr>
          <p:cNvPicPr>
            <a:picLocks noChangeAspect="1"/>
          </p:cNvPicPr>
          <p:nvPr/>
        </p:nvPicPr>
        <p:blipFill>
          <a:blip r:embed="rId2"/>
          <a:stretch>
            <a:fillRect/>
          </a:stretch>
        </p:blipFill>
        <p:spPr>
          <a:xfrm>
            <a:off x="866774" y="1164771"/>
            <a:ext cx="6807655" cy="4840061"/>
          </a:xfrm>
          <a:prstGeom prst="rect">
            <a:avLst/>
          </a:prstGeom>
        </p:spPr>
      </p:pic>
      <p:sp>
        <p:nvSpPr>
          <p:cNvPr id="3" name="Espace réservé du texte 2">
            <a:extLst>
              <a:ext uri="{FF2B5EF4-FFF2-40B4-BE49-F238E27FC236}">
                <a16:creationId xmlns:a16="http://schemas.microsoft.com/office/drawing/2014/main" id="{304780D5-844B-E94D-FA44-D63E4A91D173}"/>
              </a:ext>
            </a:extLst>
          </p:cNvPr>
          <p:cNvSpPr>
            <a:spLocks noGrp="1"/>
          </p:cNvSpPr>
          <p:nvPr>
            <p:ph type="body" sz="quarter" idx="10"/>
          </p:nvPr>
        </p:nvSpPr>
        <p:spPr>
          <a:xfrm>
            <a:off x="700088" y="1353533"/>
            <a:ext cx="6582456" cy="4121982"/>
          </a:xfrm>
        </p:spPr>
        <p:txBody>
          <a:bodyPr/>
          <a:lstStyle/>
          <a:p>
            <a:pPr marL="342900" lvl="1" indent="0">
              <a:buNone/>
            </a:pPr>
            <a:endParaRPr lang="fr-FR" dirty="0"/>
          </a:p>
        </p:txBody>
      </p:sp>
    </p:spTree>
    <p:extLst>
      <p:ext uri="{BB962C8B-B14F-4D97-AF65-F5344CB8AC3E}">
        <p14:creationId xmlns:p14="http://schemas.microsoft.com/office/powerpoint/2010/main" val="3674175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EADD-D285-7422-5998-7871EC1E8F71}"/>
              </a:ext>
            </a:extLst>
          </p:cNvPr>
          <p:cNvSpPr>
            <a:spLocks noGrp="1"/>
          </p:cNvSpPr>
          <p:nvPr>
            <p:ph type="title"/>
          </p:nvPr>
        </p:nvSpPr>
        <p:spPr>
          <a:xfrm>
            <a:off x="866774" y="141893"/>
            <a:ext cx="8277225" cy="539749"/>
          </a:xfrm>
        </p:spPr>
        <p:txBody>
          <a:bodyPr/>
          <a:lstStyle/>
          <a:p>
            <a:r>
              <a:rPr lang="fr-FR" dirty="0" err="1"/>
              <a:t>Batchs</a:t>
            </a:r>
            <a:r>
              <a:rPr lang="fr-FR" dirty="0"/>
              <a:t> collectifs/</a:t>
            </a:r>
            <a:r>
              <a:rPr lang="fr-FR"/>
              <a:t>transactions financières</a:t>
            </a:r>
            <a:endParaRPr lang="fr-FR" dirty="0"/>
          </a:p>
        </p:txBody>
      </p:sp>
      <p:sp>
        <p:nvSpPr>
          <p:cNvPr id="3" name="Espace réservé du texte 2">
            <a:extLst>
              <a:ext uri="{FF2B5EF4-FFF2-40B4-BE49-F238E27FC236}">
                <a16:creationId xmlns:a16="http://schemas.microsoft.com/office/drawing/2014/main" id="{304780D5-844B-E94D-FA44-D63E4A91D173}"/>
              </a:ext>
            </a:extLst>
          </p:cNvPr>
          <p:cNvSpPr>
            <a:spLocks noGrp="1"/>
          </p:cNvSpPr>
          <p:nvPr>
            <p:ph type="body" sz="quarter" idx="10"/>
          </p:nvPr>
        </p:nvSpPr>
        <p:spPr>
          <a:xfrm>
            <a:off x="507545" y="950761"/>
            <a:ext cx="7743825" cy="5362575"/>
          </a:xfrm>
        </p:spPr>
        <p:txBody>
          <a:bodyPr/>
          <a:lstStyle/>
          <a:p>
            <a:pPr marL="342900" lvl="1" indent="0">
              <a:buNone/>
            </a:pPr>
            <a:r>
              <a:rPr lang="fr-FR" dirty="0"/>
              <a:t>A CE JOUR 8 TYPES DE BATCHES COLLECTIFS</a:t>
            </a:r>
          </a:p>
          <a:p>
            <a:pPr marL="342900" lvl="1" indent="0">
              <a:buNone/>
            </a:pPr>
            <a:endParaRPr lang="fr-FR" dirty="0"/>
          </a:p>
          <a:p>
            <a:pPr marL="342900" lvl="1" indent="0">
              <a:buNone/>
            </a:pPr>
            <a:endParaRPr lang="fr-FR" dirty="0"/>
          </a:p>
        </p:txBody>
      </p:sp>
      <p:graphicFrame>
        <p:nvGraphicFramePr>
          <p:cNvPr id="4" name="Tableau 4">
            <a:extLst>
              <a:ext uri="{FF2B5EF4-FFF2-40B4-BE49-F238E27FC236}">
                <a16:creationId xmlns:a16="http://schemas.microsoft.com/office/drawing/2014/main" id="{339307A5-635C-2A65-1391-AB90C72144CE}"/>
              </a:ext>
            </a:extLst>
          </p:cNvPr>
          <p:cNvGraphicFramePr>
            <a:graphicFrameLocks noGrp="1"/>
          </p:cNvGraphicFramePr>
          <p:nvPr>
            <p:extLst>
              <p:ext uri="{D42A27DB-BD31-4B8C-83A1-F6EECF244321}">
                <p14:modId xmlns:p14="http://schemas.microsoft.com/office/powerpoint/2010/main" val="1150470058"/>
              </p:ext>
            </p:extLst>
          </p:nvPr>
        </p:nvGraphicFramePr>
        <p:xfrm>
          <a:off x="700088" y="1837470"/>
          <a:ext cx="7834312" cy="3589155"/>
        </p:xfrm>
        <a:graphic>
          <a:graphicData uri="http://schemas.openxmlformats.org/drawingml/2006/table">
            <a:tbl>
              <a:tblPr firstRow="1" bandRow="1">
                <a:tableStyleId>{5C22544A-7EE6-4342-B048-85BDC9FD1C3A}</a:tableStyleId>
              </a:tblPr>
              <a:tblGrid>
                <a:gridCol w="1776710">
                  <a:extLst>
                    <a:ext uri="{9D8B030D-6E8A-4147-A177-3AD203B41FA5}">
                      <a16:colId xmlns:a16="http://schemas.microsoft.com/office/drawing/2014/main" val="497079282"/>
                    </a:ext>
                  </a:extLst>
                </a:gridCol>
                <a:gridCol w="2209222">
                  <a:extLst>
                    <a:ext uri="{9D8B030D-6E8A-4147-A177-3AD203B41FA5}">
                      <a16:colId xmlns:a16="http://schemas.microsoft.com/office/drawing/2014/main" val="2224224137"/>
                    </a:ext>
                  </a:extLst>
                </a:gridCol>
                <a:gridCol w="387802">
                  <a:extLst>
                    <a:ext uri="{9D8B030D-6E8A-4147-A177-3AD203B41FA5}">
                      <a16:colId xmlns:a16="http://schemas.microsoft.com/office/drawing/2014/main" val="145782894"/>
                    </a:ext>
                  </a:extLst>
                </a:gridCol>
                <a:gridCol w="1681846">
                  <a:extLst>
                    <a:ext uri="{9D8B030D-6E8A-4147-A177-3AD203B41FA5}">
                      <a16:colId xmlns:a16="http://schemas.microsoft.com/office/drawing/2014/main" val="169052302"/>
                    </a:ext>
                  </a:extLst>
                </a:gridCol>
                <a:gridCol w="1778732">
                  <a:extLst>
                    <a:ext uri="{9D8B030D-6E8A-4147-A177-3AD203B41FA5}">
                      <a16:colId xmlns:a16="http://schemas.microsoft.com/office/drawing/2014/main" val="728620470"/>
                    </a:ext>
                  </a:extLst>
                </a:gridCol>
              </a:tblGrid>
              <a:tr h="342846">
                <a:tc>
                  <a:txBody>
                    <a:bodyPr/>
                    <a:lstStyle/>
                    <a:p>
                      <a:r>
                        <a:rPr lang="fr-FR" dirty="0"/>
                        <a:t>ANNULATIONS</a:t>
                      </a: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1533928"/>
                  </a:ext>
                </a:extLst>
              </a:tr>
              <a:tr h="817557">
                <a:tc>
                  <a:txBody>
                    <a:bodyPr/>
                    <a:lstStyle/>
                    <a:p>
                      <a:r>
                        <a:rPr lang="fr-FR" b="1" dirty="0"/>
                        <a:t>CB</a:t>
                      </a:r>
                    </a:p>
                  </a:txBody>
                  <a:tcPr/>
                </a:tc>
                <a:tc>
                  <a:txBody>
                    <a:bodyPr/>
                    <a:lstStyle/>
                    <a:p>
                      <a:endParaRPr lang="fr-FR" dirty="0"/>
                    </a:p>
                  </a:txBody>
                  <a:tcPr/>
                </a:tc>
                <a:tc rowSpan="4">
                  <a:txBody>
                    <a:bodyPr/>
                    <a:lstStyle/>
                    <a:p>
                      <a:endParaRPr lang="fr-FR"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b="1" dirty="0"/>
                        <a:t>CHEQUE/ESPECE/….</a:t>
                      </a:r>
                    </a:p>
                    <a:p>
                      <a:endParaRPr lang="fr-FR" dirty="0"/>
                    </a:p>
                  </a:txBody>
                  <a:tcPr/>
                </a:tc>
                <a:tc>
                  <a:txBody>
                    <a:bodyPr/>
                    <a:lstStyle/>
                    <a:p>
                      <a:endParaRPr lang="fr-FR"/>
                    </a:p>
                  </a:txBody>
                  <a:tcPr/>
                </a:tc>
                <a:extLst>
                  <a:ext uri="{0D108BD9-81ED-4DB2-BD59-A6C34878D82A}">
                    <a16:rowId xmlns:a16="http://schemas.microsoft.com/office/drawing/2014/main" val="2085140069"/>
                  </a:ext>
                </a:extLst>
              </a:tr>
              <a:tr h="427825">
                <a:tc>
                  <a:txBody>
                    <a:bodyPr/>
                    <a:lstStyle/>
                    <a:p>
                      <a:r>
                        <a:rPr lang="fr-FR" dirty="0"/>
                        <a:t>B07</a:t>
                      </a:r>
                    </a:p>
                  </a:txBody>
                  <a:tcPr/>
                </a:tc>
                <a:tc>
                  <a:txBody>
                    <a:bodyPr/>
                    <a:lstStyle/>
                    <a:p>
                      <a:r>
                        <a:rPr lang="fr-FR" dirty="0"/>
                        <a:t>B02</a:t>
                      </a:r>
                    </a:p>
                  </a:txBody>
                  <a:tcPr/>
                </a:tc>
                <a:tc vMerge="1">
                  <a:txBody>
                    <a:bodyPr/>
                    <a:lstStyle/>
                    <a:p>
                      <a:endParaRPr lang="fr-FR" dirty="0">
                        <a:highlight>
                          <a:srgbClr val="FFFF00"/>
                        </a:highlight>
                      </a:endParaRPr>
                    </a:p>
                  </a:txBody>
                  <a:tcPr/>
                </a:tc>
                <a:tc>
                  <a:txBody>
                    <a:bodyPr/>
                    <a:lstStyle/>
                    <a:p>
                      <a:r>
                        <a:rPr lang="fr-FR" dirty="0"/>
                        <a:t>B06</a:t>
                      </a:r>
                    </a:p>
                  </a:txBody>
                  <a:tcPr/>
                </a:tc>
                <a:tc>
                  <a:txBody>
                    <a:bodyPr/>
                    <a:lstStyle/>
                    <a:p>
                      <a:r>
                        <a:rPr lang="fr-FR" dirty="0"/>
                        <a:t>B04</a:t>
                      </a:r>
                    </a:p>
                  </a:txBody>
                  <a:tcPr/>
                </a:tc>
                <a:extLst>
                  <a:ext uri="{0D108BD9-81ED-4DB2-BD59-A6C34878D82A}">
                    <a16:rowId xmlns:a16="http://schemas.microsoft.com/office/drawing/2014/main" val="222312482"/>
                  </a:ext>
                </a:extLst>
              </a:tr>
              <a:tr h="1292267">
                <a:tc>
                  <a:txBody>
                    <a:bodyPr/>
                    <a:lstStyle/>
                    <a:p>
                      <a:r>
                        <a:rPr lang="fr-FR" dirty="0"/>
                        <a:t>Compte TRANSIT vers CB</a:t>
                      </a:r>
                    </a:p>
                  </a:txBody>
                  <a:tcPr/>
                </a:tc>
                <a:tc>
                  <a:txBody>
                    <a:bodyPr/>
                    <a:lstStyle/>
                    <a:p>
                      <a:r>
                        <a:rPr lang="fr-FR" dirty="0"/>
                        <a:t>FFRS/CORERS/CODERS/Club vers COMPTE TRANSIT</a:t>
                      </a:r>
                    </a:p>
                  </a:txBody>
                  <a:tcPr/>
                </a:tc>
                <a:tc vMerge="1">
                  <a:txBody>
                    <a:bodyPr/>
                    <a:lstStyle/>
                    <a:p>
                      <a:endParaRPr lang="fr-FR" dirty="0"/>
                    </a:p>
                  </a:txBody>
                  <a:tcPr/>
                </a:tc>
                <a:tc>
                  <a:txBody>
                    <a:bodyPr/>
                    <a:lstStyle/>
                    <a:p>
                      <a:r>
                        <a:rPr lang="fr-FR" dirty="0"/>
                        <a:t>Compte TRANSIT vers Club</a:t>
                      </a:r>
                    </a:p>
                  </a:txBody>
                  <a:tcPr/>
                </a:tc>
                <a:tc>
                  <a:txBody>
                    <a:bodyPr/>
                    <a:lstStyle/>
                    <a:p>
                      <a:r>
                        <a:rPr lang="fr-FR" dirty="0"/>
                        <a:t>FFRS/CORERS/CODERS vers Compte TRANSIT</a:t>
                      </a:r>
                    </a:p>
                  </a:txBody>
                  <a:tcPr/>
                </a:tc>
                <a:extLst>
                  <a:ext uri="{0D108BD9-81ED-4DB2-BD59-A6C34878D82A}">
                    <a16:rowId xmlns:a16="http://schemas.microsoft.com/office/drawing/2014/main" val="3805175398"/>
                  </a:ext>
                </a:extLst>
              </a:tr>
              <a:tr h="427825">
                <a:tc>
                  <a:txBody>
                    <a:bodyPr/>
                    <a:lstStyle/>
                    <a:p>
                      <a:r>
                        <a:rPr lang="fr-FR" dirty="0"/>
                        <a:t>Lundi 00:01 pour SEMAINE N-1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Lundi 00:01 pour SEMAINE N-1</a:t>
                      </a:r>
                    </a:p>
                    <a:p>
                      <a:endParaRPr lang="fr-FR" dirty="0"/>
                    </a:p>
                  </a:txBody>
                  <a:tcPr/>
                </a:tc>
                <a:tc vMerge="1">
                  <a:txBody>
                    <a:bodyPr/>
                    <a:lstStyle/>
                    <a:p>
                      <a:endParaRPr lang="fr-FR"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Lundi 00:01 pour SEMAINE N-1</a:t>
                      </a:r>
                    </a:p>
                    <a:p>
                      <a:endParaRPr lang="fr-FR"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dirty="0"/>
                        <a:t>Lundi 00:01 pour SEMAINE </a:t>
                      </a:r>
                      <a:r>
                        <a:rPr lang="fr-FR" dirty="0">
                          <a:solidFill>
                            <a:srgbClr val="FF0000"/>
                          </a:solidFill>
                        </a:rPr>
                        <a:t>N-2</a:t>
                      </a:r>
                    </a:p>
                    <a:p>
                      <a:endParaRPr lang="fr-FR" dirty="0"/>
                    </a:p>
                  </a:txBody>
                  <a:tcPr/>
                </a:tc>
                <a:extLst>
                  <a:ext uri="{0D108BD9-81ED-4DB2-BD59-A6C34878D82A}">
                    <a16:rowId xmlns:a16="http://schemas.microsoft.com/office/drawing/2014/main" val="96129239"/>
                  </a:ext>
                </a:extLst>
              </a:tr>
            </a:tbl>
          </a:graphicData>
        </a:graphic>
      </p:graphicFrame>
    </p:spTree>
    <p:extLst>
      <p:ext uri="{BB962C8B-B14F-4D97-AF65-F5344CB8AC3E}">
        <p14:creationId xmlns:p14="http://schemas.microsoft.com/office/powerpoint/2010/main" val="2841923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EADD-D285-7422-5998-7871EC1E8F71}"/>
              </a:ext>
            </a:extLst>
          </p:cNvPr>
          <p:cNvSpPr>
            <a:spLocks noGrp="1"/>
          </p:cNvSpPr>
          <p:nvPr>
            <p:ph type="title"/>
          </p:nvPr>
        </p:nvSpPr>
        <p:spPr>
          <a:xfrm>
            <a:off x="866774" y="141893"/>
            <a:ext cx="8277225" cy="539749"/>
          </a:xfrm>
        </p:spPr>
        <p:txBody>
          <a:bodyPr/>
          <a:lstStyle/>
          <a:p>
            <a:r>
              <a:rPr lang="fr-FR" dirty="0" err="1"/>
              <a:t>Batchs</a:t>
            </a:r>
            <a:r>
              <a:rPr lang="fr-FR" dirty="0"/>
              <a:t> collectifs/</a:t>
            </a:r>
            <a:r>
              <a:rPr lang="fr-FR"/>
              <a:t>transactions financières</a:t>
            </a:r>
            <a:endParaRPr lang="fr-FR" dirty="0"/>
          </a:p>
        </p:txBody>
      </p:sp>
      <p:sp>
        <p:nvSpPr>
          <p:cNvPr id="5" name="ZoneTexte 4">
            <a:extLst>
              <a:ext uri="{FF2B5EF4-FFF2-40B4-BE49-F238E27FC236}">
                <a16:creationId xmlns:a16="http://schemas.microsoft.com/office/drawing/2014/main" id="{B4D947ED-183C-A29E-124A-ABF0E1B0615D}"/>
              </a:ext>
            </a:extLst>
          </p:cNvPr>
          <p:cNvSpPr txBox="1"/>
          <p:nvPr/>
        </p:nvSpPr>
        <p:spPr>
          <a:xfrm>
            <a:off x="1240971" y="1317171"/>
            <a:ext cx="7119258" cy="5509200"/>
          </a:xfrm>
          <a:prstGeom prst="rect">
            <a:avLst/>
          </a:prstGeom>
          <a:noFill/>
        </p:spPr>
        <p:txBody>
          <a:bodyPr wrap="square" rtlCol="0">
            <a:spAutoFit/>
          </a:bodyPr>
          <a:lstStyle/>
          <a:p>
            <a:r>
              <a:rPr lang="fr-FR" sz="2800" b="1" dirty="0"/>
              <a:t>Prochaine réunion Ambassadeurs</a:t>
            </a:r>
          </a:p>
          <a:p>
            <a:endParaRPr lang="fr-FR" dirty="0"/>
          </a:p>
          <a:p>
            <a:pPr marL="285750" indent="-285750">
              <a:buFont typeface="Arial" panose="020B0604020202020204" pitchFamily="34" charset="0"/>
              <a:buChar char="•"/>
            </a:pPr>
            <a:r>
              <a:rPr lang="fr-FR" dirty="0"/>
              <a:t>Rapports  et vues relatifs aux </a:t>
            </a:r>
            <a:r>
              <a:rPr lang="fr-FR" dirty="0" err="1"/>
              <a:t>batchs</a:t>
            </a:r>
            <a:r>
              <a:rPr lang="fr-FR" dirty="0"/>
              <a:t> collectifs</a:t>
            </a:r>
          </a:p>
          <a:p>
            <a:pPr marL="285750" indent="-285750">
              <a:buFont typeface="Arial" panose="020B0604020202020204" pitchFamily="34" charset="0"/>
              <a:buChar char="•"/>
            </a:pPr>
            <a:r>
              <a:rPr lang="fr-FR" dirty="0"/>
              <a:t>Qu’est ce qui apparaît dans la Communication au niveau de l’extrait bancaire</a:t>
            </a:r>
          </a:p>
          <a:p>
            <a:pPr marL="285750" indent="-285750">
              <a:buFont typeface="Arial" panose="020B0604020202020204" pitchFamily="34" charset="0"/>
              <a:buChar char="•"/>
            </a:pPr>
            <a:r>
              <a:rPr lang="fr-FR" dirty="0"/>
              <a:t>Comment retrouver pour une commande les 2 </a:t>
            </a:r>
            <a:r>
              <a:rPr lang="fr-FR" dirty="0" err="1"/>
              <a:t>batchs</a:t>
            </a:r>
            <a:r>
              <a:rPr lang="fr-FR" dirty="0"/>
              <a:t> collectifs qui la concernent</a:t>
            </a:r>
          </a:p>
          <a:p>
            <a:pPr marL="285750" indent="-285750">
              <a:buFont typeface="Arial" panose="020B0604020202020204" pitchFamily="34" charset="0"/>
              <a:buChar char="•"/>
            </a:pPr>
            <a:r>
              <a:rPr lang="fr-FR" dirty="0"/>
              <a:t>Comment retrouver pour une annulation les 2 </a:t>
            </a:r>
            <a:r>
              <a:rPr lang="fr-FR" dirty="0" err="1"/>
              <a:t>batchs</a:t>
            </a:r>
            <a:r>
              <a:rPr lang="fr-FR" dirty="0"/>
              <a:t> collectifs qui la concernent</a:t>
            </a:r>
          </a:p>
          <a:p>
            <a:pPr marL="285750" indent="-285750">
              <a:buFont typeface="Arial" panose="020B0604020202020204" pitchFamily="34" charset="0"/>
              <a:buChar char="•"/>
            </a:pPr>
            <a:r>
              <a:rPr lang="fr-FR" dirty="0"/>
              <a:t>Comment retrouver toutes les commandes abandonnées </a:t>
            </a:r>
          </a:p>
          <a:p>
            <a:pPr marL="285750" indent="-285750">
              <a:buFont typeface="Arial" panose="020B0604020202020204" pitchFamily="34" charset="0"/>
              <a:buChar char="•"/>
            </a:pPr>
            <a:r>
              <a:rPr lang="fr-FR" dirty="0"/>
              <a:t>Comment m’assurer que l’adhérent n’a pas « acheté » 2 fois la licence, un type d’assurance,…</a:t>
            </a:r>
          </a:p>
          <a:p>
            <a:endParaRPr lang="fr-FR" dirty="0"/>
          </a:p>
          <a:p>
            <a:r>
              <a:rPr lang="fr-FR" dirty="0"/>
              <a:t>….</a:t>
            </a: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984547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3BF05B-9703-58B8-98F6-0D63D9DCC53E}"/>
              </a:ext>
            </a:extLst>
          </p:cNvPr>
          <p:cNvSpPr>
            <a:spLocks noGrp="1"/>
          </p:cNvSpPr>
          <p:nvPr>
            <p:ph type="sldNum" sz="quarter" idx="12"/>
          </p:nvPr>
        </p:nvSpPr>
        <p:spPr/>
        <p:txBody>
          <a:bodyPr/>
          <a:lstStyle/>
          <a:p>
            <a:fld id="{94683E76-A849-49AD-A53B-012168DE1403}" type="slidenum">
              <a:rPr lang="fr-FR" smtClean="0"/>
              <a:pPr/>
              <a:t>62</a:t>
            </a:fld>
            <a:endParaRPr lang="fr-FR" dirty="0"/>
          </a:p>
        </p:txBody>
      </p:sp>
      <p:sp>
        <p:nvSpPr>
          <p:cNvPr id="3" name="Espace réservé du texte 2">
            <a:extLst>
              <a:ext uri="{FF2B5EF4-FFF2-40B4-BE49-F238E27FC236}">
                <a16:creationId xmlns:a16="http://schemas.microsoft.com/office/drawing/2014/main" id="{21168274-A2B4-AEA0-E674-6E18104F9CEB}"/>
              </a:ext>
            </a:extLst>
          </p:cNvPr>
          <p:cNvSpPr>
            <a:spLocks noGrp="1"/>
          </p:cNvSpPr>
          <p:nvPr>
            <p:ph type="body" sz="quarter" idx="10"/>
          </p:nvPr>
        </p:nvSpPr>
        <p:spPr/>
        <p:txBody>
          <a:bodyPr/>
          <a:lstStyle/>
          <a:p>
            <a:r>
              <a:rPr lang="fr-FR" dirty="0"/>
              <a:t>Merci de votre attention</a:t>
            </a:r>
          </a:p>
        </p:txBody>
      </p:sp>
    </p:spTree>
    <p:extLst>
      <p:ext uri="{BB962C8B-B14F-4D97-AF65-F5344CB8AC3E}">
        <p14:creationId xmlns:p14="http://schemas.microsoft.com/office/powerpoint/2010/main" val="28226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4EADD-D285-7422-5998-7871EC1E8F71}"/>
              </a:ext>
            </a:extLst>
          </p:cNvPr>
          <p:cNvSpPr>
            <a:spLocks noGrp="1"/>
          </p:cNvSpPr>
          <p:nvPr>
            <p:ph type="title"/>
          </p:nvPr>
        </p:nvSpPr>
        <p:spPr>
          <a:xfrm>
            <a:off x="866774" y="141893"/>
            <a:ext cx="8277225" cy="539749"/>
          </a:xfrm>
        </p:spPr>
        <p:txBody>
          <a:bodyPr/>
          <a:lstStyle/>
          <a:p>
            <a:r>
              <a:rPr lang="fr-FR" dirty="0"/>
              <a:t>Principaux incidents nécessitant une reprise des données par ADMIN IT (+ intégrateur)</a:t>
            </a:r>
          </a:p>
        </p:txBody>
      </p:sp>
      <p:pic>
        <p:nvPicPr>
          <p:cNvPr id="4" name="Image 3">
            <a:extLst>
              <a:ext uri="{FF2B5EF4-FFF2-40B4-BE49-F238E27FC236}">
                <a16:creationId xmlns:a16="http://schemas.microsoft.com/office/drawing/2014/main" id="{5883064C-D2BF-682D-2E05-A2CCC6AB9333}"/>
              </a:ext>
            </a:extLst>
          </p:cNvPr>
          <p:cNvPicPr>
            <a:picLocks noChangeAspect="1"/>
          </p:cNvPicPr>
          <p:nvPr/>
        </p:nvPicPr>
        <p:blipFill>
          <a:blip r:embed="rId2"/>
          <a:stretch>
            <a:fillRect/>
          </a:stretch>
        </p:blipFill>
        <p:spPr>
          <a:xfrm>
            <a:off x="700086" y="1528990"/>
            <a:ext cx="6930799" cy="3084894"/>
          </a:xfrm>
          <a:prstGeom prst="rect">
            <a:avLst/>
          </a:prstGeom>
        </p:spPr>
      </p:pic>
      <p:sp>
        <p:nvSpPr>
          <p:cNvPr id="3" name="Espace réservé du texte 2">
            <a:extLst>
              <a:ext uri="{FF2B5EF4-FFF2-40B4-BE49-F238E27FC236}">
                <a16:creationId xmlns:a16="http://schemas.microsoft.com/office/drawing/2014/main" id="{304780D5-844B-E94D-FA44-D63E4A91D173}"/>
              </a:ext>
            </a:extLst>
          </p:cNvPr>
          <p:cNvSpPr>
            <a:spLocks noGrp="1"/>
          </p:cNvSpPr>
          <p:nvPr>
            <p:ph type="body" sz="quarter" idx="10"/>
          </p:nvPr>
        </p:nvSpPr>
        <p:spPr>
          <a:xfrm>
            <a:off x="700087" y="1353532"/>
            <a:ext cx="7743825" cy="5362575"/>
          </a:xfrm>
        </p:spPr>
        <p:txBody>
          <a:bodyPr/>
          <a:lstStyle/>
          <a:p>
            <a:pPr marL="342900" lvl="1" indent="0">
              <a:buNone/>
            </a:pPr>
            <a:endParaRPr lang="fr-FR" dirty="0"/>
          </a:p>
        </p:txBody>
      </p:sp>
    </p:spTree>
    <p:extLst>
      <p:ext uri="{BB962C8B-B14F-4D97-AF65-F5344CB8AC3E}">
        <p14:creationId xmlns:p14="http://schemas.microsoft.com/office/powerpoint/2010/main" val="127951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7998A1D-9371-CA44-32E5-A52343535E9D}"/>
              </a:ext>
            </a:extLst>
          </p:cNvPr>
          <p:cNvSpPr>
            <a:spLocks noGrp="1"/>
          </p:cNvSpPr>
          <p:nvPr>
            <p:ph type="sldNum" sz="quarter" idx="12"/>
          </p:nvPr>
        </p:nvSpPr>
        <p:spPr/>
        <p:txBody>
          <a:bodyPr/>
          <a:lstStyle/>
          <a:p>
            <a:fld id="{04FAA6AD-F039-4E00-8E69-6A7739F53D2A}" type="slidenum">
              <a:rPr lang="fr-FR" smtClean="0"/>
              <a:pPr/>
              <a:t>8</a:t>
            </a:fld>
            <a:endParaRPr lang="fr-FR" dirty="0"/>
          </a:p>
        </p:txBody>
      </p:sp>
      <p:sp>
        <p:nvSpPr>
          <p:cNvPr id="3" name="Espace réservé du texte 2">
            <a:extLst>
              <a:ext uri="{FF2B5EF4-FFF2-40B4-BE49-F238E27FC236}">
                <a16:creationId xmlns:a16="http://schemas.microsoft.com/office/drawing/2014/main" id="{9437B747-4368-2ED0-9162-97A049DF45C8}"/>
              </a:ext>
            </a:extLst>
          </p:cNvPr>
          <p:cNvSpPr>
            <a:spLocks noGrp="1"/>
          </p:cNvSpPr>
          <p:nvPr>
            <p:ph type="body" sz="quarter" idx="10"/>
          </p:nvPr>
        </p:nvSpPr>
        <p:spPr/>
        <p:txBody>
          <a:bodyPr/>
          <a:lstStyle/>
          <a:p>
            <a:r>
              <a:rPr lang="fr-FR" dirty="0"/>
              <a:t>VUES</a:t>
            </a:r>
          </a:p>
        </p:txBody>
      </p:sp>
    </p:spTree>
    <p:extLst>
      <p:ext uri="{BB962C8B-B14F-4D97-AF65-F5344CB8AC3E}">
        <p14:creationId xmlns:p14="http://schemas.microsoft.com/office/powerpoint/2010/main" val="94697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004F31C-4C7B-ACE1-3960-99C39E1D5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411" y="2682398"/>
            <a:ext cx="5271428" cy="2787549"/>
          </a:xfrm>
          <a:prstGeom prst="rect">
            <a:avLst/>
          </a:prstGeom>
        </p:spPr>
      </p:pic>
      <p:sp>
        <p:nvSpPr>
          <p:cNvPr id="2" name="Titre 1">
            <a:extLst>
              <a:ext uri="{FF2B5EF4-FFF2-40B4-BE49-F238E27FC236}">
                <a16:creationId xmlns:a16="http://schemas.microsoft.com/office/drawing/2014/main" id="{CBA4A24D-86A6-1AA2-7FCF-D487ACE2C873}"/>
              </a:ext>
            </a:extLst>
          </p:cNvPr>
          <p:cNvSpPr>
            <a:spLocks noGrp="1"/>
          </p:cNvSpPr>
          <p:nvPr>
            <p:ph type="title"/>
          </p:nvPr>
        </p:nvSpPr>
        <p:spPr/>
        <p:txBody>
          <a:bodyPr/>
          <a:lstStyle/>
          <a:p>
            <a:r>
              <a:rPr lang="fr-BE" dirty="0"/>
              <a:t>Personnalisation d’une vue – Choisir une vue</a:t>
            </a:r>
            <a:br>
              <a:rPr lang="fr-BE" sz="1800" dirty="0"/>
            </a:br>
            <a:br>
              <a:rPr lang="fr-BE" sz="1800" dirty="0"/>
            </a:br>
            <a:br>
              <a:rPr lang="fr-BE" dirty="0"/>
            </a:br>
            <a:endParaRPr lang="fr-FR" dirty="0"/>
          </a:p>
        </p:txBody>
      </p:sp>
      <p:sp>
        <p:nvSpPr>
          <p:cNvPr id="3" name="Espace réservé du texte 2">
            <a:extLst>
              <a:ext uri="{FF2B5EF4-FFF2-40B4-BE49-F238E27FC236}">
                <a16:creationId xmlns:a16="http://schemas.microsoft.com/office/drawing/2014/main" id="{745D08DA-8DF7-0CDC-C175-38D4CD876D35}"/>
              </a:ext>
            </a:extLst>
          </p:cNvPr>
          <p:cNvSpPr>
            <a:spLocks noGrp="1"/>
          </p:cNvSpPr>
          <p:nvPr>
            <p:ph type="body" sz="quarter" idx="10"/>
          </p:nvPr>
        </p:nvSpPr>
        <p:spPr>
          <a:xfrm>
            <a:off x="695325" y="809625"/>
            <a:ext cx="7886700" cy="5362575"/>
          </a:xfrm>
        </p:spPr>
        <p:txBody>
          <a:bodyPr/>
          <a:lstStyle/>
          <a:p>
            <a:pPr marL="342900" lvl="1" indent="0">
              <a:buNone/>
            </a:pPr>
            <a:endParaRPr lang="fr-FR" dirty="0"/>
          </a:p>
          <a:p>
            <a:pPr lvl="1"/>
            <a:endParaRPr lang="fr-FR" dirty="0"/>
          </a:p>
          <a:p>
            <a:pPr marL="342900" lvl="1" indent="0">
              <a:buNone/>
            </a:pPr>
            <a:endParaRPr lang="fr-FR" sz="2000" dirty="0"/>
          </a:p>
          <a:p>
            <a:endParaRPr lang="fr-FR" dirty="0"/>
          </a:p>
        </p:txBody>
      </p:sp>
      <p:sp>
        <p:nvSpPr>
          <p:cNvPr id="5" name="ZoneTexte 4">
            <a:extLst>
              <a:ext uri="{FF2B5EF4-FFF2-40B4-BE49-F238E27FC236}">
                <a16:creationId xmlns:a16="http://schemas.microsoft.com/office/drawing/2014/main" id="{BE1C960F-634A-4C3D-4D63-D485DBE6DBA0}"/>
              </a:ext>
            </a:extLst>
          </p:cNvPr>
          <p:cNvSpPr txBox="1"/>
          <p:nvPr/>
        </p:nvSpPr>
        <p:spPr>
          <a:xfrm>
            <a:off x="685800" y="771681"/>
            <a:ext cx="7753350" cy="646331"/>
          </a:xfrm>
          <a:prstGeom prst="rect">
            <a:avLst/>
          </a:prstGeom>
          <a:noFill/>
        </p:spPr>
        <p:txBody>
          <a:bodyPr wrap="square">
            <a:spAutoFit/>
          </a:bodyPr>
          <a:lstStyle/>
          <a:p>
            <a:r>
              <a:rPr lang="fr-FR" sz="1800" dirty="0">
                <a:latin typeface="Arial" panose="020B0604020202020204" pitchFamily="34" charset="0"/>
                <a:ea typeface="Calibri"/>
                <a:cs typeface="Arial" panose="020B0604020202020204" pitchFamily="34" charset="0"/>
              </a:rPr>
              <a:t>La personnalisation s’applique à toutes les vues, voyons un exemple avec les activités club</a:t>
            </a:r>
          </a:p>
        </p:txBody>
      </p:sp>
      <p:sp>
        <p:nvSpPr>
          <p:cNvPr id="8" name="ZoneTexte 7">
            <a:extLst>
              <a:ext uri="{FF2B5EF4-FFF2-40B4-BE49-F238E27FC236}">
                <a16:creationId xmlns:a16="http://schemas.microsoft.com/office/drawing/2014/main" id="{BE2C22EE-1B11-3EFD-4717-DEFF838173FF}"/>
              </a:ext>
            </a:extLst>
          </p:cNvPr>
          <p:cNvSpPr txBox="1"/>
          <p:nvPr/>
        </p:nvSpPr>
        <p:spPr>
          <a:xfrm>
            <a:off x="685800" y="1483200"/>
            <a:ext cx="4050587" cy="646331"/>
          </a:xfrm>
          <a:prstGeom prst="rect">
            <a:avLst/>
          </a:prstGeom>
          <a:noFill/>
          <a:ln w="38100">
            <a:solidFill>
              <a:srgbClr val="FF0000"/>
            </a:solidFill>
          </a:ln>
        </p:spPr>
        <p:txBody>
          <a:bodyPr wrap="square" rtlCol="0">
            <a:spAutoFit/>
          </a:bodyPr>
          <a:lstStyle/>
          <a:p>
            <a:r>
              <a:rPr lang="fr-FR" b="1" dirty="0">
                <a:latin typeface="Arial" panose="020B0604020202020204" pitchFamily="34" charset="0"/>
                <a:cs typeface="Arial" panose="020B0604020202020204" pitchFamily="34" charset="0"/>
              </a:rPr>
              <a:t>La liste des vues est ici, regardez s’il y en a une qui vous convient</a:t>
            </a:r>
          </a:p>
        </p:txBody>
      </p:sp>
      <p:cxnSp>
        <p:nvCxnSpPr>
          <p:cNvPr id="10" name="Connecteur droit avec flèche 9">
            <a:extLst>
              <a:ext uri="{FF2B5EF4-FFF2-40B4-BE49-F238E27FC236}">
                <a16:creationId xmlns:a16="http://schemas.microsoft.com/office/drawing/2014/main" id="{B6D81C43-2831-5940-4494-1B62E99BE49F}"/>
              </a:ext>
            </a:extLst>
          </p:cNvPr>
          <p:cNvCxnSpPr>
            <a:cxnSpLocks/>
            <a:stCxn id="8" idx="2"/>
          </p:cNvCxnSpPr>
          <p:nvPr/>
        </p:nvCxnSpPr>
        <p:spPr>
          <a:xfrm>
            <a:off x="2711094" y="2129531"/>
            <a:ext cx="1234182" cy="8294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3897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5222457_TF88909654_Win32" id="{C2A96183-E23E-472B-962E-54DFBB26E38A}" vid="{6A1C5B97-C92E-4E5C-91E1-0EEE2CF2F91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11286</TotalTime>
  <Words>2405</Words>
  <Application>Microsoft Office PowerPoint</Application>
  <PresentationFormat>Affichage à l'écran (4:3)</PresentationFormat>
  <Paragraphs>439</Paragraphs>
  <Slides>62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62</vt:i4>
      </vt:variant>
    </vt:vector>
  </HeadingPairs>
  <TitlesOfParts>
    <vt:vector size="69" baseType="lpstr">
      <vt:lpstr>Arial</vt:lpstr>
      <vt:lpstr>Calibri</vt:lpstr>
      <vt:lpstr>Calibri Light</vt:lpstr>
      <vt:lpstr>Courier</vt:lpstr>
      <vt:lpstr>Myriad Pro</vt:lpstr>
      <vt:lpstr>Thème Office</vt:lpstr>
      <vt:lpstr>Office-thema</vt:lpstr>
      <vt:lpstr>Présentation PowerPoint</vt:lpstr>
      <vt:lpstr>Sommaire</vt:lpstr>
      <vt:lpstr>Présentation PowerPoint</vt:lpstr>
      <vt:lpstr>Etat de la mise en production année sportive 2023/2024 </vt:lpstr>
      <vt:lpstr>Présentation PowerPoint</vt:lpstr>
      <vt:lpstr>Principaux incidents nécessitant une reprise des données par ADMIN IT (+ intégrateur)</vt:lpstr>
      <vt:lpstr>Principaux incidents nécessitant une reprise des données par ADMIN IT (+ intégrateur)</vt:lpstr>
      <vt:lpstr>Présentation PowerPoint</vt:lpstr>
      <vt:lpstr>Personnalisation d’une vue – Choisir une vue   </vt:lpstr>
      <vt:lpstr>Personnalisation d’une vue - Cloner   </vt:lpstr>
      <vt:lpstr>Personnalisation d’une vue - Cloner</vt:lpstr>
      <vt:lpstr>Personnalisation d’une vue – Choisir les champs</vt:lpstr>
      <vt:lpstr>Personnalisation d’une vue - Trier</vt:lpstr>
      <vt:lpstr>Personnalisation d’une vue - Filtrer</vt:lpstr>
      <vt:lpstr>Personnalisation d’une vue - Kanban</vt:lpstr>
      <vt:lpstr>Personnalisation d’une vue - Kanban</vt:lpstr>
      <vt:lpstr>Personnalisation d’une vue – Plus de filtres</vt:lpstr>
      <vt:lpstr>Présentation PowerPoint</vt:lpstr>
      <vt:lpstr>Les rapports</vt:lpstr>
      <vt:lpstr>Les rapports : questions préalables</vt:lpstr>
      <vt:lpstr>Les rapports</vt:lpstr>
      <vt:lpstr>Les rapports – Création d’un rapport tabulaire</vt:lpstr>
      <vt:lpstr>Les rapports – Liste des activités</vt:lpstr>
      <vt:lpstr>Les rapports – Choix des colonnes</vt:lpstr>
      <vt:lpstr>Les rapports – Choix des lignes</vt:lpstr>
      <vt:lpstr>Les rapports – Ajout d’un filtre</vt:lpstr>
      <vt:lpstr>Les rapports – Enregistrement</vt:lpstr>
      <vt:lpstr>Les rapports – Un premier tabulaire</vt:lpstr>
      <vt:lpstr>Les rapports – Filtre temporaire</vt:lpstr>
      <vt:lpstr>Les rapports – Filtre temporaire</vt:lpstr>
      <vt:lpstr>Les rapports – Export</vt:lpstr>
      <vt:lpstr>Les rapports – Export</vt:lpstr>
      <vt:lpstr>Les rapports – Export</vt:lpstr>
      <vt:lpstr>Les rapports – Création d’un rapport Récapitulatif</vt:lpstr>
      <vt:lpstr>Les rapports – Création d’un rapport Récapitulatif</vt:lpstr>
      <vt:lpstr>Les rapports – Création d’un rapport Récapitulatif</vt:lpstr>
      <vt:lpstr>Les rapports – Création d’un rapport Récapitulatif</vt:lpstr>
      <vt:lpstr>Les rapports – Création d’un rapport Récapitulatif</vt:lpstr>
      <vt:lpstr>Les rapports – Création d’un rapport Récapitulatif</vt:lpstr>
      <vt:lpstr>Les rapports – Création d’un rapport Matriciel</vt:lpstr>
      <vt:lpstr>Les rapports – Création d’un rapport Matriciel</vt:lpstr>
      <vt:lpstr>Les rapports – Création d’un champ spécial</vt:lpstr>
      <vt:lpstr>Les rapports – Regroupement des lignes</vt:lpstr>
      <vt:lpstr>Les rapports – Regroupement des colonnes</vt:lpstr>
      <vt:lpstr>Les rapports – Résultat matriciel sans détail</vt:lpstr>
      <vt:lpstr>Les rapports – Analyse</vt:lpstr>
      <vt:lpstr>Les rapports – Analyse</vt:lpstr>
      <vt:lpstr>Les rapports – Graphique</vt:lpstr>
      <vt:lpstr>Les rapports – Graphique</vt:lpstr>
      <vt:lpstr>Les rapports – Graphique</vt:lpstr>
      <vt:lpstr>Les rapports – Graphique</vt:lpstr>
      <vt:lpstr>Les rapports – Une première liste</vt:lpstr>
      <vt:lpstr>Personnalisation d’une vue – Plus de filtres</vt:lpstr>
      <vt:lpstr>Présentation PowerPoint</vt:lpstr>
      <vt:lpstr>Champs principaux liés au statut d’une commande</vt:lpstr>
      <vt:lpstr>Champs principaux liés au statut d’une commande</vt:lpstr>
      <vt:lpstr>Champs principaux liés au statut d’une commande</vt:lpstr>
      <vt:lpstr>Présentation PowerPoint</vt:lpstr>
      <vt:lpstr>Batchs collectifs/transactions financières</vt:lpstr>
      <vt:lpstr>Batchs collectifs/transactions financières</vt:lpstr>
      <vt:lpstr>Batchs collectifs/transactions financières</vt:lpstr>
      <vt:lpstr>Présentation PowerPoint</vt:lpstr>
    </vt:vector>
  </TitlesOfParts>
  <Manager/>
  <Company>FFRS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Vues et Rapports</dc:title>
  <dc:subject/>
  <dc:creator>Hervé Bignon</dc:creator>
  <cp:keywords/>
  <dc:description/>
  <cp:lastModifiedBy>daniel ghys</cp:lastModifiedBy>
  <cp:revision>114</cp:revision>
  <dcterms:created xsi:type="dcterms:W3CDTF">2022-05-24T15:09:38Z</dcterms:created>
  <dcterms:modified xsi:type="dcterms:W3CDTF">2023-11-28T13:45:09Z</dcterms:modified>
  <cp:category/>
</cp:coreProperties>
</file>