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4" r:id="rId3"/>
    <p:sldId id="384" r:id="rId4"/>
    <p:sldId id="2142533277" r:id="rId5"/>
    <p:sldId id="392" r:id="rId6"/>
    <p:sldId id="2142533276" r:id="rId7"/>
    <p:sldId id="360" r:id="rId8"/>
  </p:sldIdLst>
  <p:sldSz cx="12192000" cy="6858000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8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3F63C-9486-4811-9C17-78826A0BCA9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F3F0-DA1F-4BCA-9004-CCB1BE2543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60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4F998-AFAD-4E32-802F-AD73876BC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2E15C8-1BA0-4CAA-ADA2-17D7BD8AB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AD1C3E-9BC4-42C4-82FA-007F5176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BE75-AF4D-4E41-82AE-F6805CD82DAB}" type="datetime1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4C829F-6F68-4E77-AEA1-F86C77EB0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19BEF9-1236-4BDC-AAC6-64235CB8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96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BA1EAC-4B8C-4B1D-BEDB-2642C2E19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8D967E-B087-47F9-A9DC-DDEA97E2C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57696E-F05C-476E-B8E8-243324E1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1FB8-5091-436D-864D-19F89D74A1BD}" type="datetime1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447304-57A3-4B72-B576-94B70059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E4DA55-F3A5-4BDD-A96B-CD5B01A38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87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0D355BB-71C2-41BE-A56E-747308AC4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1FAA63-BEDF-4EFF-BDB0-7B4A1A388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3FCC09-C7AE-44CC-8FDD-DA7FDFFBE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4C159-3DE6-453C-8479-EDC738CE984E}" type="datetime1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A2122D-B149-41BE-B3F0-13AFB3A6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2BCE97-5C99-40F1-8781-58475585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1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DDD10F-643B-45F8-8C16-791497F3B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A77FB7-9E03-484D-975C-44E07EE35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5BFC1B-A261-4115-9207-138F3CE8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693-C66F-4E18-A217-87C382CC2168}" type="datetime1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63A231-8EC3-4B74-BB1F-0072F0341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7D16E6-A2F8-4B29-8B80-32C24E36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00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7004D-53A9-47B1-ACFD-AD4F3BD01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C9EA71-9A88-4357-B4BF-F704B7FBE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16676E-3F8D-4D5D-9054-EF37E3AD0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607-5C10-4A74-95EA-A22A1D56CC04}" type="datetime1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B485B8-52FF-4EA0-801C-ED892E52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B53107-4ED8-49E0-9891-104729D6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48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39716-2355-4F11-B6DE-FF87BE209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F6AB4A-D111-48EF-B573-F4E21B3A7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1DAF2E-8AFD-4D25-83BB-3ACB653CB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EFFB30-78A4-43B9-B12D-39A0227B5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FEF-C1BE-4393-BE1F-B5226283423E}" type="datetime1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530F43-C7F2-4E31-B987-8662806C4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CA860C-8C3E-4493-A029-733F6C899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2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6036F-788F-46A5-9F7E-BA2F8E48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A1A33B-319D-4EE8-ADF3-5C77077BC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F8997D-3D5B-436F-9E52-911C9BEC5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D954BDB-C0C9-450B-A977-8C6A64856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356E6A-8A52-41C4-BA35-E04629B61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1ADC76-4AF4-4267-9CA3-4653DA10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60BE-1908-4C75-B923-BB9B27AAC471}" type="datetime1">
              <a:rPr lang="fr-FR" smtClean="0"/>
              <a:t>28/11/2023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F3B99B6-BDC1-4D98-98B6-20300A68E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3D5D77-2DEA-43A5-830F-A30E85D0B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27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CA644F-DA17-480C-9A96-444386D7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BC683B1-C448-491A-873F-A5B67899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50C2-99E6-4E91-A1B8-49F8F80016DB}" type="datetime1">
              <a:rPr lang="fr-FR" smtClean="0"/>
              <a:t>28/11/2023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6C1DAB-224B-4231-99CC-BA6826CE1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F399C5-04E5-4D4F-95CA-B88E21E4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28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C836B7-01DD-4E2D-8EA1-D800E2DC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4926-6ED6-4C9A-A99B-174B68F2EFB2}" type="datetime1">
              <a:rPr lang="fr-FR" smtClean="0"/>
              <a:t>28/11/2023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7AF336-2A6B-4EB4-B388-BDC3468D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126E96-CCF8-41BA-A2AD-7817278D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43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B8FA94-4129-43A2-9220-7EEC3A591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C9999-9A7C-4ACC-ACFD-EACABC65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F444AA-057C-42D7-909E-C057F0A0F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452919-F6A8-4CE5-8EAE-177F6282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102E-2DE0-43A1-BFDD-5CE071CADDBB}" type="datetime1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251955-5F52-44FA-AF02-D6B14F3B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CC09EF-7F07-42BA-8E91-46A98E6A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2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D489F-508E-4859-8097-8303535A7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52A914-5039-48F1-985A-EFBEFB472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E54C76-A657-47C9-BA04-B0D671A45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8269AC-B3B8-4135-ABFD-94047447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412E-7685-4F2B-B802-D196E1C110B3}" type="datetime1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F19870-B43F-4364-BB2D-394819367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54432D-29B4-4EE9-A210-CA80A58B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92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F0F31E-5CA8-4844-BCAF-FA718756D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D62245-5223-4F98-9920-3A67E0191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113D59-06EB-4B61-8649-594173323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DDD5A-45EA-4CD3-A507-8D5668943264}" type="datetime1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0C33B9-9772-45DC-B384-65B0FFC4D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E33A4F-5F65-449B-BE2A-2F5AB89EA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0310F-32BE-48D6-B226-2F31E57C2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70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0AA9A-8D81-4E8E-A9E0-0057EBD52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655286"/>
            <a:ext cx="5066067" cy="2610042"/>
          </a:xfrm>
        </p:spPr>
        <p:txBody>
          <a:bodyPr>
            <a:normAutofit/>
          </a:bodyPr>
          <a:lstStyle/>
          <a:p>
            <a:pPr algn="l"/>
            <a:br>
              <a:rPr lang="fr-BE" sz="1800" b="1" dirty="0"/>
            </a:br>
            <a:r>
              <a:rPr lang="fr-BE" sz="1800" b="1" dirty="0"/>
              <a:t>PROJET MODERNISATION SYSTÈME INFORMATION FFRS360</a:t>
            </a:r>
            <a:br>
              <a:rPr lang="fr-BE" sz="1800" b="1" dirty="0"/>
            </a:br>
            <a:br>
              <a:rPr lang="fr-BE" sz="1800" dirty="0"/>
            </a:br>
            <a:r>
              <a:rPr lang="fr-BE" sz="1800" dirty="0"/>
              <a:t>COMMISSION SI 26/07/2023</a:t>
            </a:r>
            <a:br>
              <a:rPr lang="fr-BE" sz="1800" dirty="0"/>
            </a:br>
            <a:br>
              <a:rPr lang="fr-BE" sz="1800" dirty="0"/>
            </a:br>
            <a:r>
              <a:rPr lang="fr-BE" sz="1800" dirty="0"/>
              <a:t>Daniel GHYS</a:t>
            </a:r>
            <a:br>
              <a:rPr lang="fr-BE" sz="1800" dirty="0"/>
            </a:br>
            <a:br>
              <a:rPr lang="fr-BE" sz="1800" dirty="0"/>
            </a:br>
            <a:r>
              <a:rPr lang="fr-BE" sz="1800" dirty="0"/>
              <a:t>V.4.1</a:t>
            </a:r>
            <a:endParaRPr lang="fr-FR" sz="1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4D50A5-D771-4E28-A032-85CF063E5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7" y="4373385"/>
            <a:ext cx="4609057" cy="766040"/>
          </a:xfrm>
        </p:spPr>
        <p:txBody>
          <a:bodyPr>
            <a:normAutofit/>
          </a:bodyPr>
          <a:lstStyle/>
          <a:p>
            <a:pPr algn="l"/>
            <a:endParaRPr lang="fr-FR" sz="2000" dirty="0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CADA902-D674-4385-A27D-424BFBA548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010" y="1655286"/>
            <a:ext cx="3822630" cy="3029524"/>
          </a:xfrm>
          <a:prstGeom prst="rect">
            <a:avLst/>
          </a:prstGeo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4DA580D-70F4-2EA9-50C7-AA25C857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z="2000" b="1" smtClean="0">
                <a:solidFill>
                  <a:schemeClr val="tx1"/>
                </a:solidFill>
              </a:rPr>
              <a:t>1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79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481B8494-582C-4A08-81AA-264A6EFCC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BE" sz="4000">
                <a:solidFill>
                  <a:srgbClr val="FFFFFF"/>
                </a:solidFill>
              </a:rPr>
              <a:t>AGENDA</a:t>
            </a:r>
            <a:endParaRPr lang="fr-FR" sz="4000">
              <a:solidFill>
                <a:srgbClr val="FFFFFF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4B5203-2A8D-4C78-A6F3-0C969179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671096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000" dirty="0"/>
              <a:t>Etat des commandes, des engagements et des factures</a:t>
            </a:r>
          </a:p>
          <a:p>
            <a:pPr marL="0" indent="0">
              <a:buNone/>
            </a:pPr>
            <a:r>
              <a:rPr lang="fr-BE" sz="2000" dirty="0"/>
              <a:t>Travaux en cours au 31/08/2023</a:t>
            </a:r>
          </a:p>
          <a:p>
            <a:pPr marL="0" indent="0">
              <a:buNone/>
            </a:pPr>
            <a:r>
              <a:rPr lang="fr-BE" sz="2000" dirty="0"/>
              <a:t>Phase clôturée au 31/08/2023 et dotation aux amortissements</a:t>
            </a:r>
          </a:p>
          <a:p>
            <a:pPr marL="0" indent="0">
              <a:buNone/>
            </a:pPr>
            <a:r>
              <a:rPr lang="fr-BE" sz="2000" dirty="0"/>
              <a:t>Gestion des licences/adhésions, formations et séjours en 2023/2024</a:t>
            </a:r>
          </a:p>
          <a:p>
            <a:pPr marL="0" indent="0">
              <a:buNone/>
            </a:pPr>
            <a:r>
              <a:rPr lang="fr-BE" sz="2000" dirty="0"/>
              <a:t>Autres lots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8559B7CD-9873-4EFE-8AEB-A913845BAF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928" y="2573555"/>
            <a:ext cx="4387581" cy="3477260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5735A4-E2A8-88DE-CCB8-2314762C2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z="2000" b="1" smtClean="0">
                <a:solidFill>
                  <a:schemeClr val="tx1"/>
                </a:solidFill>
              </a:rPr>
              <a:t>2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51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32186117-6A6C-41AF-87AA-AD3E0927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9538786" cy="1325563"/>
          </a:xfrm>
        </p:spPr>
        <p:txBody>
          <a:bodyPr>
            <a:normAutofit/>
          </a:bodyPr>
          <a:lstStyle/>
          <a:p>
            <a:r>
              <a:rPr lang="fr-BE" sz="4000" dirty="0">
                <a:solidFill>
                  <a:srgbClr val="FFFFFF"/>
                </a:solidFill>
              </a:rPr>
              <a:t>Etat des commandes, des engagements et des factures</a:t>
            </a:r>
            <a:endParaRPr lang="fr-FR" sz="4000" dirty="0">
              <a:solidFill>
                <a:srgbClr val="FFFFFF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CF5C79-4240-4DD5-BFF1-A4E65A041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AD6BCD8-CDF2-4682-A676-2D33D2C6D1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928" y="2573555"/>
            <a:ext cx="4387581" cy="3477260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70EA0F-481A-6C1B-E9C7-744E4DB5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z="2000" b="1" smtClean="0">
                <a:solidFill>
                  <a:schemeClr val="tx1"/>
                </a:solidFill>
              </a:rPr>
              <a:t>3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52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075DD-B96F-0EEF-0414-C64427058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763" y="377504"/>
            <a:ext cx="10515600" cy="1325563"/>
          </a:xfrm>
        </p:spPr>
        <p:txBody>
          <a:bodyPr>
            <a:normAutofit/>
          </a:bodyPr>
          <a:lstStyle/>
          <a:p>
            <a:r>
              <a:rPr lang="fr-BE" dirty="0"/>
              <a:t>Synthèse 	</a:t>
            </a:r>
            <a:r>
              <a:rPr lang="fr-BE" sz="2400" dirty="0"/>
              <a:t>Cadrage/Etudes préalables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98F8BA-7D5B-E61D-97FD-11F4F58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763" y="1703067"/>
            <a:ext cx="11102009" cy="5372029"/>
          </a:xfrm>
        </p:spPr>
        <p:txBody>
          <a:bodyPr>
            <a:normAutofit/>
          </a:bodyPr>
          <a:lstStyle/>
          <a:p>
            <a:pPr lvl="2"/>
            <a:endParaRPr lang="fr-FR" sz="2600" dirty="0"/>
          </a:p>
          <a:p>
            <a:pPr algn="just"/>
            <a:r>
              <a:rPr lang="fr-FR" sz="2600" b="1" dirty="0"/>
              <a:t>Pour détails: </a:t>
            </a:r>
            <a:r>
              <a:rPr lang="fr-FR" sz="2600" dirty="0"/>
              <a:t>voir tableau ci-joint</a:t>
            </a:r>
          </a:p>
          <a:p>
            <a:pPr algn="just"/>
            <a:endParaRPr lang="fr-FR" sz="2600" dirty="0"/>
          </a:p>
          <a:p>
            <a:pPr algn="just"/>
            <a:r>
              <a:rPr lang="fr-BE" b="1" dirty="0"/>
              <a:t>Commandé/contractualisé</a:t>
            </a:r>
          </a:p>
          <a:p>
            <a:pPr lvl="1" algn="just"/>
            <a:r>
              <a:rPr lang="fr-BE" sz="1600" b="1" dirty="0"/>
              <a:t>Cadrage/Etudes: 126.820 €</a:t>
            </a:r>
          </a:p>
          <a:p>
            <a:pPr lvl="1" algn="just"/>
            <a:r>
              <a:rPr lang="fr-BE" sz="1600" b="1" dirty="0"/>
              <a:t>Facturé (payé ou du): 120.580 €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E96B85-26F3-2051-8B28-22547753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z="2000" b="1" smtClean="0">
                <a:solidFill>
                  <a:schemeClr val="tx1"/>
                </a:solidFill>
              </a:rPr>
              <a:t>4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13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075DD-B96F-0EEF-0414-C64427058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763" y="3775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BE" dirty="0"/>
              <a:t>Synthèse 	</a:t>
            </a:r>
            <a:r>
              <a:rPr lang="fr-BE" sz="2700" dirty="0"/>
              <a:t>Phase 1A Remplacement « amélioré » de </a:t>
            </a:r>
            <a:r>
              <a:rPr lang="fr-BE" sz="2700" dirty="0" err="1"/>
              <a:t>Telemat</a:t>
            </a:r>
            <a:r>
              <a:rPr lang="fr-BE" sz="2700" dirty="0"/>
              <a:t> + 					Gestion du processus des licences/adhésions dématérialisé</a:t>
            </a:r>
            <a:endParaRPr lang="fr-FR" sz="27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98F8BA-7D5B-E61D-97FD-11F4F58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763" y="1703067"/>
            <a:ext cx="11102009" cy="5372029"/>
          </a:xfrm>
        </p:spPr>
        <p:txBody>
          <a:bodyPr>
            <a:normAutofit/>
          </a:bodyPr>
          <a:lstStyle/>
          <a:p>
            <a:pPr lvl="2"/>
            <a:endParaRPr lang="fr-FR" sz="2600" dirty="0"/>
          </a:p>
          <a:p>
            <a:pPr algn="just"/>
            <a:r>
              <a:rPr lang="fr-FR" sz="2600" b="1" dirty="0"/>
              <a:t>Pour détails: </a:t>
            </a:r>
            <a:r>
              <a:rPr lang="fr-FR" sz="2600" dirty="0"/>
              <a:t>voir tableau ci-joint</a:t>
            </a:r>
          </a:p>
          <a:p>
            <a:pPr algn="just"/>
            <a:endParaRPr lang="fr-FR" sz="2600" dirty="0"/>
          </a:p>
          <a:p>
            <a:pPr algn="just"/>
            <a:r>
              <a:rPr lang="fr-BE" b="1" dirty="0"/>
              <a:t>Commandé/contractualisé</a:t>
            </a:r>
          </a:p>
          <a:p>
            <a:pPr lvl="1" algn="just"/>
            <a:r>
              <a:rPr lang="fr-BE" sz="1600" b="1" dirty="0">
                <a:highlight>
                  <a:srgbClr val="FFFF00"/>
                </a:highlight>
              </a:rPr>
              <a:t>Investissement (services KP Consulting + droits d’utilisation des licences période de développement): 719.348 €</a:t>
            </a:r>
          </a:p>
          <a:p>
            <a:pPr lvl="1" algn="just"/>
            <a:r>
              <a:rPr lang="fr-BE" sz="1600" b="1" dirty="0">
                <a:highlight>
                  <a:srgbClr val="FFFF00"/>
                </a:highlight>
              </a:rPr>
              <a:t>Droit d’utilisation licences 01/09/2023 au 31/08/2024 (Salesforce et modules additionnels): 230.129 €</a:t>
            </a:r>
          </a:p>
          <a:p>
            <a:pPr lvl="1" algn="just"/>
            <a:r>
              <a:rPr lang="fr-BE" sz="1600" b="1" dirty="0">
                <a:highlight>
                  <a:srgbClr val="FFFF00"/>
                </a:highlight>
              </a:rPr>
              <a:t>Droits d’utilisation licences années ultérieures (01/09/2024 au 31/08/2028) (Salesforce et modules additionnels): 797.935 €</a:t>
            </a:r>
          </a:p>
          <a:p>
            <a:pPr lvl="1" algn="just"/>
            <a:r>
              <a:rPr lang="fr-BE" sz="1600" b="1" dirty="0">
                <a:highlight>
                  <a:srgbClr val="FFFF00"/>
                </a:highlight>
              </a:rPr>
              <a:t>Facturé (payé ou du): 283.469 €</a:t>
            </a:r>
          </a:p>
          <a:p>
            <a:pPr lvl="1" algn="just"/>
            <a:r>
              <a:rPr lang="fr-BE" sz="1600" b="1" dirty="0">
                <a:highlight>
                  <a:srgbClr val="FFFF00"/>
                </a:highlight>
              </a:rPr>
              <a:t>Facture à recevoir: KP Consulting (nouvel état d’avancement au 30/04/2023): 250.000 à 300.000 € TTC </a:t>
            </a:r>
            <a:endParaRPr lang="fr-FR" sz="1600" dirty="0">
              <a:highlight>
                <a:srgbClr val="FFFF00"/>
              </a:highlight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E96B85-26F3-2051-8B28-22547753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z="2000" b="1" smtClean="0">
                <a:solidFill>
                  <a:schemeClr val="tx1"/>
                </a:solidFill>
              </a:rPr>
              <a:t>5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8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65C4C0-36B3-05AA-0742-256D9EC9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37312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B0310F-32BE-48D6-B226-2F31E57C2A3B}" type="slidenum">
              <a:rPr kumimoji="0" lang="fr-FR" sz="2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672B81C-9EA8-316D-F6B7-2ABFF3DFE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145855"/>
              </p:ext>
            </p:extLst>
          </p:nvPr>
        </p:nvGraphicFramePr>
        <p:xfrm>
          <a:off x="0" y="-50643"/>
          <a:ext cx="12191999" cy="7642917"/>
        </p:xfrm>
        <a:graphic>
          <a:graphicData uri="http://schemas.openxmlformats.org/drawingml/2006/table">
            <a:tbl>
              <a:tblPr/>
              <a:tblGrid>
                <a:gridCol w="1313898">
                  <a:extLst>
                    <a:ext uri="{9D8B030D-6E8A-4147-A177-3AD203B41FA5}">
                      <a16:colId xmlns:a16="http://schemas.microsoft.com/office/drawing/2014/main" val="3318249121"/>
                    </a:ext>
                  </a:extLst>
                </a:gridCol>
                <a:gridCol w="377396">
                  <a:extLst>
                    <a:ext uri="{9D8B030D-6E8A-4147-A177-3AD203B41FA5}">
                      <a16:colId xmlns:a16="http://schemas.microsoft.com/office/drawing/2014/main" val="2860442146"/>
                    </a:ext>
                  </a:extLst>
                </a:gridCol>
                <a:gridCol w="628993">
                  <a:extLst>
                    <a:ext uri="{9D8B030D-6E8A-4147-A177-3AD203B41FA5}">
                      <a16:colId xmlns:a16="http://schemas.microsoft.com/office/drawing/2014/main" val="12973886"/>
                    </a:ext>
                  </a:extLst>
                </a:gridCol>
                <a:gridCol w="698883">
                  <a:extLst>
                    <a:ext uri="{9D8B030D-6E8A-4147-A177-3AD203B41FA5}">
                      <a16:colId xmlns:a16="http://schemas.microsoft.com/office/drawing/2014/main" val="2784946093"/>
                    </a:ext>
                  </a:extLst>
                </a:gridCol>
                <a:gridCol w="1551519">
                  <a:extLst>
                    <a:ext uri="{9D8B030D-6E8A-4147-A177-3AD203B41FA5}">
                      <a16:colId xmlns:a16="http://schemas.microsoft.com/office/drawing/2014/main" val="1885847286"/>
                    </a:ext>
                  </a:extLst>
                </a:gridCol>
                <a:gridCol w="1313898">
                  <a:extLst>
                    <a:ext uri="{9D8B030D-6E8A-4147-A177-3AD203B41FA5}">
                      <a16:colId xmlns:a16="http://schemas.microsoft.com/office/drawing/2014/main" val="1665898817"/>
                    </a:ext>
                  </a:extLst>
                </a:gridCol>
                <a:gridCol w="1020368">
                  <a:extLst>
                    <a:ext uri="{9D8B030D-6E8A-4147-A177-3AD203B41FA5}">
                      <a16:colId xmlns:a16="http://schemas.microsoft.com/office/drawing/2014/main" val="3315717147"/>
                    </a:ext>
                  </a:extLst>
                </a:gridCol>
                <a:gridCol w="922523">
                  <a:extLst>
                    <a:ext uri="{9D8B030D-6E8A-4147-A177-3AD203B41FA5}">
                      <a16:colId xmlns:a16="http://schemas.microsoft.com/office/drawing/2014/main" val="688874132"/>
                    </a:ext>
                  </a:extLst>
                </a:gridCol>
                <a:gridCol w="777023">
                  <a:extLst>
                    <a:ext uri="{9D8B030D-6E8A-4147-A177-3AD203B41FA5}">
                      <a16:colId xmlns:a16="http://schemas.microsoft.com/office/drawing/2014/main" val="2273395352"/>
                    </a:ext>
                  </a:extLst>
                </a:gridCol>
                <a:gridCol w="1003401">
                  <a:extLst>
                    <a:ext uri="{9D8B030D-6E8A-4147-A177-3AD203B41FA5}">
                      <a16:colId xmlns:a16="http://schemas.microsoft.com/office/drawing/2014/main" val="2235983695"/>
                    </a:ext>
                  </a:extLst>
                </a:gridCol>
                <a:gridCol w="907183">
                  <a:extLst>
                    <a:ext uri="{9D8B030D-6E8A-4147-A177-3AD203B41FA5}">
                      <a16:colId xmlns:a16="http://schemas.microsoft.com/office/drawing/2014/main" val="2581894249"/>
                    </a:ext>
                  </a:extLst>
                </a:gridCol>
                <a:gridCol w="842028">
                  <a:extLst>
                    <a:ext uri="{9D8B030D-6E8A-4147-A177-3AD203B41FA5}">
                      <a16:colId xmlns:a16="http://schemas.microsoft.com/office/drawing/2014/main" val="2297508779"/>
                    </a:ext>
                  </a:extLst>
                </a:gridCol>
                <a:gridCol w="834886">
                  <a:extLst>
                    <a:ext uri="{9D8B030D-6E8A-4147-A177-3AD203B41FA5}">
                      <a16:colId xmlns:a16="http://schemas.microsoft.com/office/drawing/2014/main" val="27563206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Fournisseur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N° BDC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Date BDC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Montant TTC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Commentaire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Complément libellé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Finalité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Investissement Etudes</a:t>
                      </a:r>
                    </a:p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fr-FR" sz="800" b="1" i="0" u="none" strike="noStrike" dirty="0" err="1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ch.exploitation</a:t>
                      </a:r>
                      <a:r>
                        <a:rPr lang="fr-FR" sz="800" b="1" i="0" u="none" strike="noStrike" dirty="0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 2022/2023)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800" b="1" i="0" u="none" strike="noStrike" dirty="0">
                          <a:solidFill>
                            <a:srgbClr val="22798E"/>
                          </a:solidFill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</a:rPr>
                        <a:t>F</a:t>
                      </a:r>
                      <a:r>
                        <a:rPr lang="fr-FR" sz="800" b="1" i="0" u="none" strike="noStrike" dirty="0" err="1">
                          <a:solidFill>
                            <a:srgbClr val="22798E"/>
                          </a:solidFill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</a:rPr>
                        <a:t>acturé</a:t>
                      </a:r>
                      <a:endParaRPr lang="fr-FR" sz="800" b="1" i="0" u="none" strike="noStrike" dirty="0">
                        <a:solidFill>
                          <a:srgbClr val="22798E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Investissement (avec amortissement)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Droits d'utilisation 2023/2024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22798E"/>
                          </a:solidFill>
                          <a:effectLst/>
                          <a:latin typeface="Arial" panose="020B0604020202020204" pitchFamily="34" charset="0"/>
                        </a:rPr>
                        <a:t>Droits d'utilisation 2024/2025 et suivants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800" b="1" i="0" u="none" strike="noStrike" dirty="0">
                          <a:solidFill>
                            <a:srgbClr val="22798E"/>
                          </a:solidFill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</a:rPr>
                        <a:t>Facturé</a:t>
                      </a:r>
                      <a:endParaRPr lang="fr-FR" sz="800" b="1" i="0" u="none" strike="noStrike" dirty="0">
                        <a:solidFill>
                          <a:srgbClr val="22798E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11518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Salesforce.com France S.A.S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23/03/23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19 426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Droits d'utilisation des logiciels Salesforce Marketing Cloud pour la période du 01/03/2023 au 31/08/2023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Facture de 100% de la commande au 01/03/2023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Editique Mailing</a:t>
                      </a:r>
                      <a:b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 dont </a:t>
                      </a:r>
                      <a:r>
                        <a:rPr lang="fr-FR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Vital'News</a:t>
                      </a:r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9 713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19 426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77 704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19 426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8472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l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19/07/23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91 142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Services complémentaires KP Consulting </a:t>
                      </a:r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Facture intermédiaire tous les deux mois sur base d'un délivrable validé par la FFRS, des postes de services prestés et validés repris dans le délivrable. </a:t>
                      </a:r>
                    </a:p>
                    <a:p>
                      <a:pPr algn="l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91.142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18879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23/06/23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31 320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Droits d’utilisation des logiciels SALESFORCE</a:t>
                      </a:r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1500 licences temporaires du 01/07 au 30/11/2023</a:t>
                      </a:r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12 528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18 792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42446"/>
                  </a:ext>
                </a:extLst>
              </a:tr>
              <a:tr h="3657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FINDOCK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23/03/23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33 660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Droit d'utilisation des logiciels FINDOCK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Facture de 100% de la commande au 01/03/2023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Logiciel de paiement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16 830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16 830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33 660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01621"/>
                  </a:ext>
                </a:extLst>
              </a:tr>
              <a:tr h="4876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19/01/23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14 921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Services et droits d'utilisation des logiciels Capency avec les logiciels Salesforce mis en œuvre par KP Consulting,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Facture de 100% de la commande au 01/04/2023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des données d’adresses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10 949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3 972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543671"/>
                  </a:ext>
                </a:extLst>
              </a:tr>
              <a:tr h="3657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GONEXA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11/01/23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23 625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Droits d'utilisation des logiciels GONEXA DOC et GONEXA SIGN pour 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Facture de 100% à la réception du bon de commande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Editique. Génération de documents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13 781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9 844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23 625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841301"/>
                  </a:ext>
                </a:extLst>
              </a:tr>
              <a:tr h="121901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Salesforce.com France S.A.S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11/01/23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67 697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Droits d'utilisation des logiciels Salesforce pour la période du 01/11/2022 au 31/08/2023, nécessaires aux prestations de cadrage, POC d'intégration et paramétrisation/développement attribué à l'intégrateur KPConsulting. Dans le cadre d'un contrat de 5 ans.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Facture de 100% à la réception du bon de commande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Licences pour développement paramétrisation, analyses détaillées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67 697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180 058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720 231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67 697</a:t>
                      </a:r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14609"/>
                  </a:ext>
                </a:extLst>
              </a:tr>
              <a:tr h="9752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KPC - Key Performance Consulting Paris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10/01/23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600 378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Prestations d'analyses détaillées, installations, paramétrisation/développements spécifiques, tests, migration de données, formations, documentations et gestion de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Facture intermédiaire tous les deux mois sur base d'un délivrable validé par la FFRS, des postes de services prestés et validés repris dans le délivrable. Du 28/02/23 au 30/01/24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Déploiement et gestion du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600 378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139 061</a:t>
                      </a:r>
                      <a:endParaRPr lang="fr-FR" sz="800" b="0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988707"/>
                  </a:ext>
                </a:extLst>
              </a:tr>
              <a:tr h="36570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Salesforce.com France S.A.S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31/10/22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60 580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1ère tranche Licences cadrage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Facture de 100% à la réception du bon de commande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Licences pour cadrage, tests intégration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40672"/>
                  </a:ext>
                </a:extLst>
              </a:tr>
              <a:tr h="3250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60 580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              60 580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858370"/>
                  </a:ext>
                </a:extLst>
              </a:tr>
              <a:tr h="24380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WEBNET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12/10/22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6 240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Cadrage POC d'intégration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Facture 100% fin prestation Cadrage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Site / Intégration des données CRM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6 240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8867"/>
                  </a:ext>
                </a:extLst>
              </a:tr>
              <a:tr h="36570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KPP - Key Performance Consulting Paris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11/10/22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fr-FR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60 000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Cadrage POC d'intégration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Cadrage Intégration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60 000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              60 000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0304"/>
                  </a:ext>
                </a:extLst>
              </a:tr>
              <a:tr h="1625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37868"/>
                  </a:ext>
                </a:extLst>
              </a:tr>
              <a:tr h="286062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TOTAUX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126 820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           120 580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823 018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250 922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797 935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283 469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067243"/>
                  </a:ext>
                </a:extLst>
              </a:tr>
              <a:tr h="286062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110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5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3AEB935-D697-4310-8C1D-C3A3E4B74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fr-BE" sz="3600">
                <a:solidFill>
                  <a:srgbClr val="080808"/>
                </a:solidFill>
              </a:rPr>
              <a:t>Merci pour votre attention</a:t>
            </a:r>
            <a:endParaRPr lang="fr-FR" sz="360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5074F6-4313-5A66-36F4-6F99F21B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310F-32BE-48D6-B226-2F31E57C2A3B}" type="slidenum">
              <a:rPr lang="fr-FR" sz="2000" b="1" smtClean="0">
                <a:solidFill>
                  <a:schemeClr val="tx1"/>
                </a:solidFill>
              </a:rPr>
              <a:t>7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937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97785</TotalTime>
  <Words>780</Words>
  <Application>Microsoft Office PowerPoint</Application>
  <PresentationFormat>Grand écran</PresentationFormat>
  <Paragraphs>200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 PROJET MODERNISATION SYSTÈME INFORMATION FFRS360  COMMISSION SI 26/07/2023  Daniel GHYS  V.4.1</vt:lpstr>
      <vt:lpstr>AGENDA</vt:lpstr>
      <vt:lpstr>Etat des commandes, des engagements et des factures</vt:lpstr>
      <vt:lpstr>Synthèse  Cadrage/Etudes préalables</vt:lpstr>
      <vt:lpstr>Synthèse  Phase 1A Remplacement « amélioré » de Telemat +      Gestion du processus des licences/adhésions dématérialisé</vt:lpstr>
      <vt:lpstr>Présentation PowerPoint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CAHIER DE CHARGES  MODERNISATION SYSTÈME INFORMATION SYNTHESE ANALYSE BUREAU ELARGI ET/OU COMITE DIRECTEUR  Daniel GHYS  V.1.1</dc:title>
  <dc:creator>daniel ghys</dc:creator>
  <cp:lastModifiedBy>daniel ghys</cp:lastModifiedBy>
  <cp:revision>164</cp:revision>
  <cp:lastPrinted>2023-02-23T08:19:30Z</cp:lastPrinted>
  <dcterms:created xsi:type="dcterms:W3CDTF">2022-01-03T08:47:59Z</dcterms:created>
  <dcterms:modified xsi:type="dcterms:W3CDTF">2023-11-28T13:56:28Z</dcterms:modified>
</cp:coreProperties>
</file>